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9" r:id="rId6"/>
    <p:sldId id="262" r:id="rId7"/>
    <p:sldId id="263" r:id="rId8"/>
    <p:sldId id="265" r:id="rId9"/>
    <p:sldId id="267" r:id="rId10"/>
    <p:sldId id="276" r:id="rId11"/>
    <p:sldId id="266" r:id="rId12"/>
    <p:sldId id="275" r:id="rId13"/>
    <p:sldId id="268" r:id="rId14"/>
    <p:sldId id="269" r:id="rId15"/>
    <p:sldId id="270" r:id="rId16"/>
    <p:sldId id="271" r:id="rId17"/>
    <p:sldId id="272" r:id="rId18"/>
    <p:sldId id="289" r:id="rId19"/>
    <p:sldId id="291" r:id="rId20"/>
    <p:sldId id="293" r:id="rId21"/>
    <p:sldId id="292" r:id="rId22"/>
    <p:sldId id="295" r:id="rId23"/>
    <p:sldId id="273" r:id="rId24"/>
    <p:sldId id="296" r:id="rId25"/>
    <p:sldId id="286" r:id="rId26"/>
    <p:sldId id="284" r:id="rId27"/>
    <p:sldId id="285" r:id="rId28"/>
    <p:sldId id="278" r:id="rId29"/>
    <p:sldId id="277" r:id="rId30"/>
    <p:sldId id="290" r:id="rId31"/>
    <p:sldId id="294" r:id="rId32"/>
    <p:sldId id="297" r:id="rId33"/>
    <p:sldId id="279" r:id="rId34"/>
    <p:sldId id="281" r:id="rId35"/>
    <p:sldId id="280" r:id="rId36"/>
    <p:sldId id="287" r:id="rId37"/>
    <p:sldId id="282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E27FCE-BA96-425B-8097-906F66F7D3C4}" v="69" dt="2021-12-14T17:21:53.291"/>
    <p1510:client id="{386C6977-9EFA-4583-8F92-99ACE6F0096F}" v="103" dt="2021-12-07T16:30:20.826"/>
    <p1510:client id="{588306DD-AE89-4E0F-9BB7-9BE740B2F91D}" v="41" dt="2021-12-07T15:56:37.987"/>
    <p1510:client id="{7F63D371-78F5-4849-A9A0-EE05787DA708}" v="7" dt="2021-12-08T09:24:16.4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9" d="100"/>
          <a:sy n="69" d="100"/>
        </p:scale>
        <p:origin x="5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IELIN Lucia" userId="S::lmichiel@ed.ac.uk::25d60082-b225-463e-a225-40b8a8c7c0b5" providerId="AD" clId="Web-{386C6977-9EFA-4583-8F92-99ACE6F0096F}"/>
    <pc:docChg chg="addSld modSld sldOrd">
      <pc:chgData name="MICHIELIN Lucia" userId="S::lmichiel@ed.ac.uk::25d60082-b225-463e-a225-40b8a8c7c0b5" providerId="AD" clId="Web-{386C6977-9EFA-4583-8F92-99ACE6F0096F}" dt="2021-12-07T16:30:17.935" v="71" actId="20577"/>
      <pc:docMkLst>
        <pc:docMk/>
      </pc:docMkLst>
      <pc:sldChg chg="modSp">
        <pc:chgData name="MICHIELIN Lucia" userId="S::lmichiel@ed.ac.uk::25d60082-b225-463e-a225-40b8a8c7c0b5" providerId="AD" clId="Web-{386C6977-9EFA-4583-8F92-99ACE6F0096F}" dt="2021-12-07T16:30:03.966" v="67" actId="20577"/>
        <pc:sldMkLst>
          <pc:docMk/>
          <pc:sldMk cId="2872265872" sldId="292"/>
        </pc:sldMkLst>
        <pc:spChg chg="mod">
          <ac:chgData name="MICHIELIN Lucia" userId="S::lmichiel@ed.ac.uk::25d60082-b225-463e-a225-40b8a8c7c0b5" providerId="AD" clId="Web-{386C6977-9EFA-4583-8F92-99ACE6F0096F}" dt="2021-12-07T16:30:03.966" v="67" actId="20577"/>
          <ac:spMkLst>
            <pc:docMk/>
            <pc:sldMk cId="2872265872" sldId="292"/>
            <ac:spMk id="4" creationId="{00000000-0000-0000-0000-000000000000}"/>
          </ac:spMkLst>
        </pc:spChg>
      </pc:sldChg>
      <pc:sldChg chg="modSp">
        <pc:chgData name="MICHIELIN Lucia" userId="S::lmichiel@ed.ac.uk::25d60082-b225-463e-a225-40b8a8c7c0b5" providerId="AD" clId="Web-{386C6977-9EFA-4583-8F92-99ACE6F0096F}" dt="2021-12-07T16:25:27.427" v="48" actId="20577"/>
        <pc:sldMkLst>
          <pc:docMk/>
          <pc:sldMk cId="4174340541" sldId="293"/>
        </pc:sldMkLst>
        <pc:spChg chg="mod">
          <ac:chgData name="MICHIELIN Lucia" userId="S::lmichiel@ed.ac.uk::25d60082-b225-463e-a225-40b8a8c7c0b5" providerId="AD" clId="Web-{386C6977-9EFA-4583-8F92-99ACE6F0096F}" dt="2021-12-07T16:25:27.427" v="48" actId="20577"/>
          <ac:spMkLst>
            <pc:docMk/>
            <pc:sldMk cId="4174340541" sldId="293"/>
            <ac:spMk id="10" creationId="{00000000-0000-0000-0000-000000000000}"/>
          </ac:spMkLst>
        </pc:spChg>
      </pc:sldChg>
      <pc:sldChg chg="addSp delSp modSp add ord replId">
        <pc:chgData name="MICHIELIN Lucia" userId="S::lmichiel@ed.ac.uk::25d60082-b225-463e-a225-40b8a8c7c0b5" providerId="AD" clId="Web-{386C6977-9EFA-4583-8F92-99ACE6F0096F}" dt="2021-12-07T16:30:17.935" v="71" actId="20577"/>
        <pc:sldMkLst>
          <pc:docMk/>
          <pc:sldMk cId="780790153" sldId="295"/>
        </pc:sldMkLst>
        <pc:spChg chg="del">
          <ac:chgData name="MICHIELIN Lucia" userId="S::lmichiel@ed.ac.uk::25d60082-b225-463e-a225-40b8a8c7c0b5" providerId="AD" clId="Web-{386C6977-9EFA-4583-8F92-99ACE6F0096F}" dt="2021-12-07T16:22:18.655" v="7"/>
          <ac:spMkLst>
            <pc:docMk/>
            <pc:sldMk cId="780790153" sldId="295"/>
            <ac:spMk id="4" creationId="{00000000-0000-0000-0000-000000000000}"/>
          </ac:spMkLst>
        </pc:spChg>
        <pc:spChg chg="del">
          <ac:chgData name="MICHIELIN Lucia" userId="S::lmichiel@ed.ac.uk::25d60082-b225-463e-a225-40b8a8c7c0b5" providerId="AD" clId="Web-{386C6977-9EFA-4583-8F92-99ACE6F0096F}" dt="2021-12-07T16:22:20.265" v="8"/>
          <ac:spMkLst>
            <pc:docMk/>
            <pc:sldMk cId="780790153" sldId="295"/>
            <ac:spMk id="5" creationId="{00000000-0000-0000-0000-000000000000}"/>
          </ac:spMkLst>
        </pc:spChg>
        <pc:spChg chg="add mod">
          <ac:chgData name="MICHIELIN Lucia" userId="S::lmichiel@ed.ac.uk::25d60082-b225-463e-a225-40b8a8c7c0b5" providerId="AD" clId="Web-{386C6977-9EFA-4583-8F92-99ACE6F0096F}" dt="2021-12-07T16:30:17.935" v="71" actId="20577"/>
          <ac:spMkLst>
            <pc:docMk/>
            <pc:sldMk cId="780790153" sldId="295"/>
            <ac:spMk id="9" creationId="{24B80633-FD6E-4BCC-8F03-887D95ACC903}"/>
          </ac:spMkLst>
        </pc:spChg>
      </pc:sldChg>
    </pc:docChg>
  </pc:docChgLst>
  <pc:docChgLst>
    <pc:chgData name="MICHIELIN Lucia" userId="S::lmichiel@ed.ac.uk::25d60082-b225-463e-a225-40b8a8c7c0b5" providerId="AD" clId="Web-{32E27FCE-BA96-425B-8097-906F66F7D3C4}"/>
    <pc:docChg chg="addSld modSld">
      <pc:chgData name="MICHIELIN Lucia" userId="S::lmichiel@ed.ac.uk::25d60082-b225-463e-a225-40b8a8c7c0b5" providerId="AD" clId="Web-{32E27FCE-BA96-425B-8097-906F66F7D3C4}" dt="2021-12-14T17:21:53.291" v="46"/>
      <pc:docMkLst>
        <pc:docMk/>
      </pc:docMkLst>
      <pc:sldChg chg="addSp delSp modSp add replId">
        <pc:chgData name="MICHIELIN Lucia" userId="S::lmichiel@ed.ac.uk::25d60082-b225-463e-a225-40b8a8c7c0b5" providerId="AD" clId="Web-{32E27FCE-BA96-425B-8097-906F66F7D3C4}" dt="2021-12-14T17:21:53.291" v="46"/>
        <pc:sldMkLst>
          <pc:docMk/>
          <pc:sldMk cId="3138549324" sldId="297"/>
        </pc:sldMkLst>
        <pc:spChg chg="mod">
          <ac:chgData name="MICHIELIN Lucia" userId="S::lmichiel@ed.ac.uk::25d60082-b225-463e-a225-40b8a8c7c0b5" providerId="AD" clId="Web-{32E27FCE-BA96-425B-8097-906F66F7D3C4}" dt="2021-12-14T17:00:12.865" v="12" actId="20577"/>
          <ac:spMkLst>
            <pc:docMk/>
            <pc:sldMk cId="3138549324" sldId="297"/>
            <ac:spMk id="2" creationId="{CB4793D2-CB7C-47D6-A4D2-7BBA9144378D}"/>
          </ac:spMkLst>
        </pc:spChg>
        <pc:spChg chg="add mod">
          <ac:chgData name="MICHIELIN Lucia" userId="S::lmichiel@ed.ac.uk::25d60082-b225-463e-a225-40b8a8c7c0b5" providerId="AD" clId="Web-{32E27FCE-BA96-425B-8097-906F66F7D3C4}" dt="2021-12-14T17:20:36.849" v="16" actId="1076"/>
          <ac:spMkLst>
            <pc:docMk/>
            <pc:sldMk cId="3138549324" sldId="297"/>
            <ac:spMk id="4" creationId="{C2DD25D8-6E05-43AA-8EDF-C009318DD199}"/>
          </ac:spMkLst>
        </pc:spChg>
        <pc:spChg chg="add mod">
          <ac:chgData name="MICHIELIN Lucia" userId="S::lmichiel@ed.ac.uk::25d60082-b225-463e-a225-40b8a8c7c0b5" providerId="AD" clId="Web-{32E27FCE-BA96-425B-8097-906F66F7D3C4}" dt="2021-12-14T17:21:53.291" v="46"/>
          <ac:spMkLst>
            <pc:docMk/>
            <pc:sldMk cId="3138549324" sldId="297"/>
            <ac:spMk id="10" creationId="{71A51AB5-C0CD-4293-B1BD-63B7D516B431}"/>
          </ac:spMkLst>
        </pc:spChg>
        <pc:spChg chg="del">
          <ac:chgData name="MICHIELIN Lucia" userId="S::lmichiel@ed.ac.uk::25d60082-b225-463e-a225-40b8a8c7c0b5" providerId="AD" clId="Web-{32E27FCE-BA96-425B-8097-906F66F7D3C4}" dt="2021-12-14T17:00:07.849" v="10"/>
          <ac:spMkLst>
            <pc:docMk/>
            <pc:sldMk cId="3138549324" sldId="297"/>
            <ac:spMk id="12" creationId="{00000000-0000-0000-0000-000000000000}"/>
          </ac:spMkLst>
        </pc:spChg>
        <pc:spChg chg="del">
          <ac:chgData name="MICHIELIN Lucia" userId="S::lmichiel@ed.ac.uk::25d60082-b225-463e-a225-40b8a8c7c0b5" providerId="AD" clId="Web-{32E27FCE-BA96-425B-8097-906F66F7D3C4}" dt="2021-12-14T17:00:10.334" v="11"/>
          <ac:spMkLst>
            <pc:docMk/>
            <pc:sldMk cId="3138549324" sldId="297"/>
            <ac:spMk id="13" creationId="{00000000-0000-0000-0000-000000000000}"/>
          </ac:spMkLst>
        </pc:spChg>
        <pc:picChg chg="del">
          <ac:chgData name="MICHIELIN Lucia" userId="S::lmichiel@ed.ac.uk::25d60082-b225-463e-a225-40b8a8c7c0b5" providerId="AD" clId="Web-{32E27FCE-BA96-425B-8097-906F66F7D3C4}" dt="2021-12-14T17:00:05.459" v="9"/>
          <ac:picMkLst>
            <pc:docMk/>
            <pc:sldMk cId="3138549324" sldId="297"/>
            <ac:picMk id="2054" creationId="{00000000-0000-0000-0000-000000000000}"/>
          </ac:picMkLst>
        </pc:picChg>
      </pc:sldChg>
    </pc:docChg>
  </pc:docChgLst>
  <pc:docChgLst>
    <pc:chgData name="MICHIELIN Lucia" userId="S::lmichiel@ed.ac.uk::25d60082-b225-463e-a225-40b8a8c7c0b5" providerId="AD" clId="Web-{588306DD-AE89-4E0F-9BB7-9BE740B2F91D}"/>
    <pc:docChg chg="delSld modSld sldOrd">
      <pc:chgData name="MICHIELIN Lucia" userId="S::lmichiel@ed.ac.uk::25d60082-b225-463e-a225-40b8a8c7c0b5" providerId="AD" clId="Web-{588306DD-AE89-4E0F-9BB7-9BE740B2F91D}" dt="2021-12-07T15:56:37.534" v="38"/>
      <pc:docMkLst>
        <pc:docMk/>
      </pc:docMkLst>
      <pc:sldChg chg="del">
        <pc:chgData name="MICHIELIN Lucia" userId="S::lmichiel@ed.ac.uk::25d60082-b225-463e-a225-40b8a8c7c0b5" providerId="AD" clId="Web-{588306DD-AE89-4E0F-9BB7-9BE740B2F91D}" dt="2021-12-07T15:53:27.576" v="0"/>
        <pc:sldMkLst>
          <pc:docMk/>
          <pc:sldMk cId="1562340315" sldId="260"/>
        </pc:sldMkLst>
      </pc:sldChg>
      <pc:sldChg chg="modSp ord">
        <pc:chgData name="MICHIELIN Lucia" userId="S::lmichiel@ed.ac.uk::25d60082-b225-463e-a225-40b8a8c7c0b5" providerId="AD" clId="Web-{588306DD-AE89-4E0F-9BB7-9BE740B2F91D}" dt="2021-12-07T15:56:35.987" v="37" actId="20577"/>
        <pc:sldMkLst>
          <pc:docMk/>
          <pc:sldMk cId="3041213055" sldId="289"/>
        </pc:sldMkLst>
        <pc:spChg chg="mod">
          <ac:chgData name="MICHIELIN Lucia" userId="S::lmichiel@ed.ac.uk::25d60082-b225-463e-a225-40b8a8c7c0b5" providerId="AD" clId="Web-{588306DD-AE89-4E0F-9BB7-9BE740B2F91D}" dt="2021-12-07T15:56:35.987" v="37" actId="20577"/>
          <ac:spMkLst>
            <pc:docMk/>
            <pc:sldMk cId="3041213055" sldId="289"/>
            <ac:spMk id="7" creationId="{8A04E2CD-224D-4779-AF3B-4250E648E6DE}"/>
          </ac:spMkLst>
        </pc:spChg>
      </pc:sldChg>
      <pc:sldChg chg="ord">
        <pc:chgData name="MICHIELIN Lucia" userId="S::lmichiel@ed.ac.uk::25d60082-b225-463e-a225-40b8a8c7c0b5" providerId="AD" clId="Web-{588306DD-AE89-4E0F-9BB7-9BE740B2F91D}" dt="2021-12-07T15:56:37.534" v="38"/>
        <pc:sldMkLst>
          <pc:docMk/>
          <pc:sldMk cId="2467983717" sldId="291"/>
        </pc:sldMkLst>
      </pc:sldChg>
      <pc:sldChg chg="ord">
        <pc:chgData name="MICHIELIN Lucia" userId="S::lmichiel@ed.ac.uk::25d60082-b225-463e-a225-40b8a8c7c0b5" providerId="AD" clId="Web-{588306DD-AE89-4E0F-9BB7-9BE740B2F91D}" dt="2021-12-07T15:53:40.717" v="1"/>
        <pc:sldMkLst>
          <pc:docMk/>
          <pc:sldMk cId="4174340541" sldId="293"/>
        </pc:sldMkLst>
      </pc:sldChg>
    </pc:docChg>
  </pc:docChgLst>
  <pc:docChgLst>
    <pc:chgData name="MICHIELIN Lucia" userId="S::lmichiel@ed.ac.uk::25d60082-b225-463e-a225-40b8a8c7c0b5" providerId="AD" clId="Web-{7F63D371-78F5-4849-A9A0-EE05787DA708}"/>
    <pc:docChg chg="addSld modSld">
      <pc:chgData name="MICHIELIN Lucia" userId="S::lmichiel@ed.ac.uk::25d60082-b225-463e-a225-40b8a8c7c0b5" providerId="AD" clId="Web-{7F63D371-78F5-4849-A9A0-EE05787DA708}" dt="2021-12-08T09:24:16.459" v="6" actId="1076"/>
      <pc:docMkLst>
        <pc:docMk/>
      </pc:docMkLst>
      <pc:sldChg chg="addSp delSp modSp add replId">
        <pc:chgData name="MICHIELIN Lucia" userId="S::lmichiel@ed.ac.uk::25d60082-b225-463e-a225-40b8a8c7c0b5" providerId="AD" clId="Web-{7F63D371-78F5-4849-A9A0-EE05787DA708}" dt="2021-12-08T09:24:16.459" v="6" actId="1076"/>
        <pc:sldMkLst>
          <pc:docMk/>
          <pc:sldMk cId="4080748079" sldId="296"/>
        </pc:sldMkLst>
        <pc:spChg chg="del">
          <ac:chgData name="MICHIELIN Lucia" userId="S::lmichiel@ed.ac.uk::25d60082-b225-463e-a225-40b8a8c7c0b5" providerId="AD" clId="Web-{7F63D371-78F5-4849-A9A0-EE05787DA708}" dt="2021-12-08T09:24:03.239" v="2"/>
          <ac:spMkLst>
            <pc:docMk/>
            <pc:sldMk cId="4080748079" sldId="296"/>
            <ac:spMk id="4" creationId="{00000000-0000-0000-0000-000000000000}"/>
          </ac:spMkLst>
        </pc:spChg>
        <pc:spChg chg="del">
          <ac:chgData name="MICHIELIN Lucia" userId="S::lmichiel@ed.ac.uk::25d60082-b225-463e-a225-40b8a8c7c0b5" providerId="AD" clId="Web-{7F63D371-78F5-4849-A9A0-EE05787DA708}" dt="2021-12-08T09:23:59.239" v="1"/>
          <ac:spMkLst>
            <pc:docMk/>
            <pc:sldMk cId="4080748079" sldId="296"/>
            <ac:spMk id="5" creationId="{00000000-0000-0000-0000-000000000000}"/>
          </ac:spMkLst>
        </pc:spChg>
        <pc:graphicFrameChg chg="add mod modGraphic">
          <ac:chgData name="MICHIELIN Lucia" userId="S::lmichiel@ed.ac.uk::25d60082-b225-463e-a225-40b8a8c7c0b5" providerId="AD" clId="Web-{7F63D371-78F5-4849-A9A0-EE05787DA708}" dt="2021-12-08T09:24:16.459" v="6" actId="1076"/>
          <ac:graphicFrameMkLst>
            <pc:docMk/>
            <pc:sldMk cId="4080748079" sldId="296"/>
            <ac:graphicFrameMk id="10" creationId="{129FB679-586F-4AFF-A16D-C4045DD332D5}"/>
          </ac:graphicFrameMkLst>
        </pc:graphicFrame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2621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36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509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322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39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29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93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810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714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40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47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D44A4-BF46-4784-BC3D-5888E1A8829D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7729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overleaf.com/learn/latex/Text_alignmen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www.overleaf.com/learn/latex/Knitr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7.png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verleaf.com/learn/latex/Footnote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verleaf.com/learn/latex/Biblatex_citation_style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www.overleaf.com/learn/latex/Bibliography_management_with_bibtex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www.overleaf.com/learn/latex/Natbib_citation_styles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xtensions.libreoffice.org/extensions/writer2latex-1/1-6.1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arelatex.com/template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verleaf.com/edu/edinburgh#quick-start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7781"/>
            <a:ext cx="4506686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 descr="Notebook mashup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05" r="14685"/>
          <a:stretch/>
        </p:blipFill>
        <p:spPr bwMode="auto">
          <a:xfrm>
            <a:off x="4506686" y="0"/>
            <a:ext cx="77584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2428" y="4133930"/>
            <a:ext cx="4506686" cy="1046681"/>
          </a:xfrm>
          <a:noFill/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Using Latex and Overleaf to write articles and longer pieces of written 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73C333-9695-463E-9B09-1C9345113A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2650" y="0"/>
            <a:ext cx="2419350" cy="24288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93102" y="6372809"/>
            <a:ext cx="2920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cdcs@ed.ac.uk</a:t>
            </a:r>
          </a:p>
        </p:txBody>
      </p:sp>
    </p:spTree>
    <p:extLst>
      <p:ext uri="{BB962C8B-B14F-4D97-AF65-F5344CB8AC3E}">
        <p14:creationId xmlns:p14="http://schemas.microsoft.com/office/powerpoint/2010/main" val="641110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53" y="1"/>
            <a:ext cx="11856432" cy="12946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042" y="0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The Overleaf interface</a:t>
            </a:r>
            <a:endParaRPr 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781" y="1294647"/>
            <a:ext cx="8392376" cy="458045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672743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64" y="0"/>
            <a:ext cx="11994272" cy="13670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63736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Anatomy of Overleaf files</a:t>
            </a:r>
            <a:endParaRPr lang="en-US" sz="5400" kern="12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8351" y="1229861"/>
            <a:ext cx="974116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/>
              <a:t>A .</a:t>
            </a:r>
            <a:r>
              <a:rPr lang="en-GB" sz="2800" dirty="0" err="1"/>
              <a:t>Tex</a:t>
            </a:r>
            <a:r>
              <a:rPr lang="en-GB" sz="2800" dirty="0"/>
              <a:t> file that contains text and command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/>
              <a:t>A .bib file that contains the bibliography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/>
              <a:t>Any additional files: pictures, graphs etc…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/>
              <a:t>Additional .</a:t>
            </a:r>
            <a:r>
              <a:rPr lang="en-GB" sz="2800" dirty="0" err="1"/>
              <a:t>cls</a:t>
            </a:r>
            <a:r>
              <a:rPr lang="en-GB" sz="2800" dirty="0"/>
              <a:t> or .sty files that contains specific documents classes or styles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/>
              <a:t>Many different types of docs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/>
              <a:t>https://www.overleaf.com/read/jzxjhxggtsnh</a:t>
            </a:r>
          </a:p>
        </p:txBody>
      </p:sp>
      <p:pic>
        <p:nvPicPr>
          <p:cNvPr id="6" name="Picture 2" descr="Image result for overleaf logo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9795" y="4937538"/>
            <a:ext cx="2683341" cy="888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4120753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27" y="40648"/>
            <a:ext cx="11973943" cy="1388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111017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The preamble of a document</a:t>
            </a:r>
          </a:p>
        </p:txBody>
      </p:sp>
      <p:sp>
        <p:nvSpPr>
          <p:cNvPr id="6" name="Rectangle 5"/>
          <p:cNvSpPr/>
          <p:nvPr/>
        </p:nvSpPr>
        <p:spPr>
          <a:xfrm>
            <a:off x="1643961" y="1499985"/>
            <a:ext cx="3184850" cy="3788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\</a:t>
            </a:r>
            <a:r>
              <a:rPr lang="en-GB" dirty="0" err="1"/>
              <a:t>documentclass</a:t>
            </a:r>
            <a:r>
              <a:rPr lang="en-GB" dirty="0"/>
              <a:t>{book}</a:t>
            </a:r>
          </a:p>
          <a:p>
            <a:pPr>
              <a:lnSpc>
                <a:spcPct val="150000"/>
              </a:lnSpc>
            </a:pPr>
            <a:r>
              <a:rPr lang="en-GB" dirty="0"/>
              <a:t>\</a:t>
            </a:r>
            <a:r>
              <a:rPr lang="en-GB" dirty="0" err="1"/>
              <a:t>usepackage</a:t>
            </a:r>
            <a:r>
              <a:rPr lang="en-GB" dirty="0"/>
              <a:t>[utf8]{</a:t>
            </a:r>
            <a:r>
              <a:rPr lang="en-GB" dirty="0" err="1"/>
              <a:t>inputenc</a:t>
            </a:r>
            <a:r>
              <a:rPr lang="en-GB" dirty="0"/>
              <a:t>}</a:t>
            </a:r>
          </a:p>
          <a:p>
            <a:pPr>
              <a:lnSpc>
                <a:spcPct val="150000"/>
              </a:lnSpc>
            </a:pPr>
            <a:r>
              <a:rPr lang="en-GB" dirty="0"/>
              <a:t>\title{example}</a:t>
            </a:r>
          </a:p>
          <a:p>
            <a:pPr>
              <a:lnSpc>
                <a:spcPct val="150000"/>
              </a:lnSpc>
            </a:pPr>
            <a:r>
              <a:rPr lang="en-GB" dirty="0"/>
              <a:t>\author{Lucia Michielin}</a:t>
            </a:r>
          </a:p>
          <a:p>
            <a:pPr>
              <a:lnSpc>
                <a:spcPct val="150000"/>
              </a:lnSpc>
            </a:pPr>
            <a:r>
              <a:rPr lang="en-GB" dirty="0"/>
              <a:t>\date{December 2019}</a:t>
            </a:r>
          </a:p>
          <a:p>
            <a:pPr>
              <a:lnSpc>
                <a:spcPct val="150000"/>
              </a:lnSpc>
            </a:pPr>
            <a:r>
              <a:rPr lang="en-GB" dirty="0"/>
              <a:t>\begin{document}</a:t>
            </a:r>
          </a:p>
          <a:p>
            <a:pPr>
              <a:lnSpc>
                <a:spcPct val="150000"/>
              </a:lnSpc>
            </a:pPr>
            <a:r>
              <a:rPr lang="en-GB" dirty="0"/>
              <a:t>\</a:t>
            </a:r>
            <a:r>
              <a:rPr lang="en-GB" dirty="0" err="1"/>
              <a:t>maketitle</a:t>
            </a:r>
            <a:endParaRPr lang="en-GB" dirty="0"/>
          </a:p>
          <a:p>
            <a:pPr>
              <a:lnSpc>
                <a:spcPct val="150000"/>
              </a:lnSpc>
            </a:pPr>
            <a:r>
              <a:rPr lang="en-GB" dirty="0"/>
              <a:t>\section{Introduction}</a:t>
            </a:r>
          </a:p>
          <a:p>
            <a:pPr>
              <a:lnSpc>
                <a:spcPct val="150000"/>
              </a:lnSpc>
            </a:pPr>
            <a:r>
              <a:rPr lang="en-GB" dirty="0"/>
              <a:t>\end{document}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4648870" y="1707206"/>
            <a:ext cx="2136710" cy="139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ight Arrow 10"/>
          <p:cNvSpPr/>
          <p:nvPr/>
        </p:nvSpPr>
        <p:spPr>
          <a:xfrm>
            <a:off x="4648870" y="2117485"/>
            <a:ext cx="2136710" cy="139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ight Arrow 11"/>
          <p:cNvSpPr/>
          <p:nvPr/>
        </p:nvSpPr>
        <p:spPr>
          <a:xfrm>
            <a:off x="4648870" y="2528794"/>
            <a:ext cx="2136710" cy="139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ight Arrow 12"/>
          <p:cNvSpPr/>
          <p:nvPr/>
        </p:nvSpPr>
        <p:spPr>
          <a:xfrm>
            <a:off x="4648870" y="2947271"/>
            <a:ext cx="2136710" cy="139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ight Arrow 13"/>
          <p:cNvSpPr/>
          <p:nvPr/>
        </p:nvSpPr>
        <p:spPr>
          <a:xfrm>
            <a:off x="4648870" y="3366231"/>
            <a:ext cx="2136710" cy="139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ight Arrow 14"/>
          <p:cNvSpPr/>
          <p:nvPr/>
        </p:nvSpPr>
        <p:spPr>
          <a:xfrm>
            <a:off x="4648870" y="3776510"/>
            <a:ext cx="2136710" cy="139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ight Arrow 15"/>
          <p:cNvSpPr/>
          <p:nvPr/>
        </p:nvSpPr>
        <p:spPr>
          <a:xfrm>
            <a:off x="4648870" y="4187819"/>
            <a:ext cx="2136710" cy="139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ight Arrow 16"/>
          <p:cNvSpPr/>
          <p:nvPr/>
        </p:nvSpPr>
        <p:spPr>
          <a:xfrm>
            <a:off x="4648870" y="4587634"/>
            <a:ext cx="2136710" cy="139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ight Arrow 17"/>
          <p:cNvSpPr/>
          <p:nvPr/>
        </p:nvSpPr>
        <p:spPr>
          <a:xfrm>
            <a:off x="4648870" y="5060243"/>
            <a:ext cx="2136710" cy="139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/>
          <p:cNvSpPr txBox="1"/>
          <p:nvPr/>
        </p:nvSpPr>
        <p:spPr>
          <a:xfrm>
            <a:off x="6953524" y="1499985"/>
            <a:ext cx="4478694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Type of document</a:t>
            </a:r>
          </a:p>
          <a:p>
            <a:pPr>
              <a:lnSpc>
                <a:spcPct val="150000"/>
              </a:lnSpc>
            </a:pPr>
            <a:r>
              <a:rPr lang="en-GB" dirty="0"/>
              <a:t>Type of encoding</a:t>
            </a:r>
          </a:p>
          <a:p>
            <a:pPr>
              <a:lnSpc>
                <a:spcPct val="150000"/>
              </a:lnSpc>
            </a:pPr>
            <a:r>
              <a:rPr lang="en-GB" dirty="0"/>
              <a:t>Title of your document</a:t>
            </a:r>
          </a:p>
          <a:p>
            <a:pPr>
              <a:lnSpc>
                <a:spcPct val="150000"/>
              </a:lnSpc>
            </a:pPr>
            <a:r>
              <a:rPr lang="en-GB" dirty="0"/>
              <a:t>Author/s</a:t>
            </a:r>
          </a:p>
          <a:p>
            <a:pPr>
              <a:lnSpc>
                <a:spcPct val="150000"/>
              </a:lnSpc>
            </a:pPr>
            <a:r>
              <a:rPr lang="en-GB" dirty="0"/>
              <a:t>Date</a:t>
            </a:r>
          </a:p>
          <a:p>
            <a:pPr>
              <a:lnSpc>
                <a:spcPct val="150000"/>
              </a:lnSpc>
            </a:pPr>
            <a:r>
              <a:rPr lang="en-GB" dirty="0"/>
              <a:t>Start of the proper document </a:t>
            </a:r>
          </a:p>
          <a:p>
            <a:pPr>
              <a:lnSpc>
                <a:spcPct val="150000"/>
              </a:lnSpc>
            </a:pPr>
            <a:r>
              <a:rPr lang="en-GB" dirty="0"/>
              <a:t>Write the title</a:t>
            </a:r>
          </a:p>
          <a:p>
            <a:pPr>
              <a:lnSpc>
                <a:spcPct val="150000"/>
              </a:lnSpc>
            </a:pPr>
            <a:r>
              <a:rPr lang="en-GB" dirty="0"/>
              <a:t>Start of the first section</a:t>
            </a:r>
          </a:p>
          <a:p>
            <a:pPr>
              <a:lnSpc>
                <a:spcPct val="150000"/>
              </a:lnSpc>
            </a:pPr>
            <a:r>
              <a:rPr lang="en-GB" dirty="0"/>
              <a:t>End of the document </a:t>
            </a:r>
          </a:p>
          <a:p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442869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13" y="36979"/>
            <a:ext cx="11939963" cy="1391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01" y="-29313"/>
            <a:ext cx="10600636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Adding a title, author and date</a:t>
            </a:r>
          </a:p>
        </p:txBody>
      </p:sp>
      <p:sp>
        <p:nvSpPr>
          <p:cNvPr id="4" name="Rectangle 3"/>
          <p:cNvSpPr/>
          <p:nvPr/>
        </p:nvSpPr>
        <p:spPr>
          <a:xfrm>
            <a:off x="1433578" y="1549591"/>
            <a:ext cx="6096000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GB" sz="2000" dirty="0"/>
              <a:t>\title{{</a:t>
            </a:r>
            <a:r>
              <a:rPr lang="en-GB" sz="2000" dirty="0" err="1"/>
              <a:t>Bla</a:t>
            </a:r>
            <a:r>
              <a:rPr lang="en-GB" sz="2000" dirty="0"/>
              <a:t> </a:t>
            </a:r>
            <a:r>
              <a:rPr lang="en-GB" sz="2000" dirty="0" err="1"/>
              <a:t>Bla</a:t>
            </a:r>
            <a:r>
              <a:rPr lang="en-GB" sz="2000" dirty="0"/>
              <a:t> </a:t>
            </a:r>
            <a:r>
              <a:rPr lang="en-GB" sz="2000" dirty="0" err="1"/>
              <a:t>Bla</a:t>
            </a:r>
            <a:r>
              <a:rPr lang="en-GB" sz="2000" dirty="0"/>
              <a:t>\\</a:t>
            </a:r>
          </a:p>
          <a:p>
            <a:pPr>
              <a:lnSpc>
                <a:spcPct val="150000"/>
              </a:lnSpc>
            </a:pPr>
            <a:r>
              <a:rPr lang="en-GB" sz="2000" dirty="0" err="1"/>
              <a:t>Bla</a:t>
            </a:r>
            <a:r>
              <a:rPr lang="en-GB" sz="2000" dirty="0"/>
              <a:t> </a:t>
            </a:r>
            <a:r>
              <a:rPr lang="en-GB" sz="2000" dirty="0" err="1"/>
              <a:t>Bla</a:t>
            </a:r>
            <a:r>
              <a:rPr lang="en-GB" sz="2000" dirty="0"/>
              <a:t> subtitle}\\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[15 </a:t>
            </a:r>
            <a:r>
              <a:rPr lang="en-GB" sz="2000" dirty="0" err="1"/>
              <a:t>pt</a:t>
            </a:r>
            <a:r>
              <a:rPr lang="en-GB" sz="2000" dirty="0"/>
              <a:t>]{\large Institution}\\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[45 </a:t>
            </a:r>
            <a:r>
              <a:rPr lang="en-GB" sz="2000" dirty="0" err="1"/>
              <a:t>pt</a:t>
            </a:r>
            <a:r>
              <a:rPr lang="en-GB" sz="2000" dirty="0"/>
              <a:t>]{\</a:t>
            </a:r>
            <a:r>
              <a:rPr lang="en-GB" sz="2000" dirty="0" err="1"/>
              <a:t>includegraphics</a:t>
            </a:r>
            <a:endParaRPr lang="en-GB" sz="2000" dirty="0"/>
          </a:p>
          <a:p>
            <a:pPr>
              <a:lnSpc>
                <a:spcPct val="150000"/>
              </a:lnSpc>
            </a:pPr>
            <a:r>
              <a:rPr lang="en-GB" sz="2000" dirty="0"/>
              <a:t>[width=0.25\</a:t>
            </a:r>
            <a:r>
              <a:rPr lang="en-GB" sz="2000" dirty="0" err="1"/>
              <a:t>textwidth</a:t>
            </a:r>
            <a:r>
              <a:rPr lang="en-GB" sz="2000" dirty="0"/>
              <a:t>]{logo.png}}}%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\author{Your Name}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\date{November 2021}</a:t>
            </a:r>
          </a:p>
        </p:txBody>
      </p:sp>
      <p:sp>
        <p:nvSpPr>
          <p:cNvPr id="5" name="Right Arrow 4"/>
          <p:cNvSpPr/>
          <p:nvPr/>
        </p:nvSpPr>
        <p:spPr>
          <a:xfrm>
            <a:off x="4822691" y="1716548"/>
            <a:ext cx="2152261" cy="344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ight Arrow 5"/>
          <p:cNvSpPr/>
          <p:nvPr/>
        </p:nvSpPr>
        <p:spPr>
          <a:xfrm>
            <a:off x="4822690" y="2128207"/>
            <a:ext cx="2152261" cy="344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ight Arrow 6"/>
          <p:cNvSpPr/>
          <p:nvPr/>
        </p:nvSpPr>
        <p:spPr>
          <a:xfrm>
            <a:off x="4822689" y="2565430"/>
            <a:ext cx="2152261" cy="344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ight Arrow 7"/>
          <p:cNvSpPr/>
          <p:nvPr/>
        </p:nvSpPr>
        <p:spPr>
          <a:xfrm>
            <a:off x="4822688" y="3000517"/>
            <a:ext cx="2152261" cy="344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ight Arrow 8"/>
          <p:cNvSpPr/>
          <p:nvPr/>
        </p:nvSpPr>
        <p:spPr>
          <a:xfrm>
            <a:off x="5392873" y="3492786"/>
            <a:ext cx="1582076" cy="3566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ight Arrow 9"/>
          <p:cNvSpPr/>
          <p:nvPr/>
        </p:nvSpPr>
        <p:spPr>
          <a:xfrm>
            <a:off x="4826810" y="3974019"/>
            <a:ext cx="2152261" cy="344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ight Arrow 10"/>
          <p:cNvSpPr/>
          <p:nvPr/>
        </p:nvSpPr>
        <p:spPr>
          <a:xfrm>
            <a:off x="4822687" y="4432315"/>
            <a:ext cx="2152261" cy="344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7119032" y="1495268"/>
            <a:ext cx="4478694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000" dirty="0"/>
              <a:t>Title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Subtitle on a new row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Institution on smaller font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Add image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Image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Author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Date</a:t>
            </a:r>
          </a:p>
          <a:p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40783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86" y="0"/>
            <a:ext cx="11982997" cy="12855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-67577"/>
            <a:ext cx="11139854" cy="9095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Bold, Italic, underlining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2948412" y="1554995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\</a:t>
            </a:r>
            <a:r>
              <a:rPr lang="en-GB" sz="2400" dirty="0" err="1">
                <a:solidFill>
                  <a:schemeClr val="accent5">
                    <a:lumMod val="75000"/>
                  </a:schemeClr>
                </a:solidFill>
              </a:rPr>
              <a:t>textit</a:t>
            </a:r>
            <a:r>
              <a:rPr lang="en-GB" sz="2400" dirty="0"/>
              <a:t>{everything in here is italic}</a:t>
            </a:r>
          </a:p>
          <a:p>
            <a:pPr>
              <a:lnSpc>
                <a:spcPct val="200000"/>
              </a:lnSpc>
            </a:pPr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\</a:t>
            </a:r>
            <a:r>
              <a:rPr lang="en-GB" sz="2400" dirty="0" err="1">
                <a:solidFill>
                  <a:schemeClr val="accent5">
                    <a:lumMod val="75000"/>
                  </a:schemeClr>
                </a:solidFill>
              </a:rPr>
              <a:t>textbf</a:t>
            </a:r>
            <a:r>
              <a:rPr lang="en-GB" sz="2400" dirty="0"/>
              <a:t>{everything in here is bold}</a:t>
            </a:r>
          </a:p>
          <a:p>
            <a:pPr>
              <a:lnSpc>
                <a:spcPct val="200000"/>
              </a:lnSpc>
            </a:pPr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\underline</a:t>
            </a:r>
            <a:r>
              <a:rPr lang="en-GB" sz="2400" dirty="0"/>
              <a:t>{everything in here is underlined}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660318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it-IT" sz="4800" dirty="0">
                <a:solidFill>
                  <a:schemeClr val="accent1"/>
                </a:solidFill>
              </a:rPr>
              <a:t>Today program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04E2CD-224D-4779-AF3B-4250E648E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5102" y="628234"/>
            <a:ext cx="6377769" cy="4930246"/>
          </a:xfrm>
        </p:spPr>
        <p:txBody>
          <a:bodyPr anchor="ctr">
            <a:normAutofit/>
          </a:bodyPr>
          <a:lstStyle/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  <a:ea typeface="Source Sans Pro"/>
              </a:rPr>
              <a:t>Text Alignment</a:t>
            </a:r>
            <a:endParaRPr lang="en-US" dirty="0">
              <a:solidFill>
                <a:srgbClr val="000000"/>
              </a:solidFill>
              <a:latin typeface="Calibri" panose="020F0502020204030204"/>
              <a:ea typeface="Source Sans Pro"/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  <a:ea typeface="Source Sans Pro"/>
              </a:rPr>
              <a:t>Using Colour</a:t>
            </a:r>
            <a:endParaRPr lang="en-US" dirty="0">
              <a:solidFill>
                <a:srgbClr val="000000"/>
              </a:solidFill>
              <a:latin typeface="Calibri" panose="020F0502020204030204"/>
              <a:ea typeface="Source Sans Pro"/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  <a:ea typeface="Source Sans Pro"/>
              </a:rPr>
              <a:t>Table of Contents</a:t>
            </a:r>
            <a:endParaRPr lang="en-US" dirty="0">
              <a:solidFill>
                <a:srgbClr val="000000"/>
              </a:solidFill>
              <a:latin typeface="Calibri" panose="020F0502020204030204"/>
              <a:ea typeface="Source Sans Pro"/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  <a:ea typeface="Source Sans Pro"/>
              </a:rPr>
              <a:t>Working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 with images</a:t>
            </a:r>
            <a:endParaRPr lang="en-US" dirty="0">
              <a:cs typeface="Calibri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</a:rPr>
              <a:t>Chapter and Sections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Tables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</a:rPr>
              <a:t>Lists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Formula and equations</a:t>
            </a:r>
          </a:p>
          <a:p>
            <a:endParaRPr lang="it-IT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0412130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86" y="0"/>
            <a:ext cx="11982997" cy="12855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-67577"/>
            <a:ext cx="11139854" cy="9095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Text Alignment</a:t>
            </a:r>
          </a:p>
        </p:txBody>
      </p:sp>
      <p:sp>
        <p:nvSpPr>
          <p:cNvPr id="4" name="Rectangle 3"/>
          <p:cNvSpPr/>
          <p:nvPr/>
        </p:nvSpPr>
        <p:spPr>
          <a:xfrm>
            <a:off x="425396" y="1742792"/>
            <a:ext cx="568758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\begin{</a:t>
            </a:r>
            <a:r>
              <a:rPr lang="en-GB" sz="2400" dirty="0" err="1">
                <a:solidFill>
                  <a:schemeClr val="accent5">
                    <a:lumMod val="75000"/>
                  </a:schemeClr>
                </a:solidFill>
              </a:rPr>
              <a:t>flushright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}</a:t>
            </a:r>
          </a:p>
          <a:p>
            <a:pPr>
              <a:lnSpc>
                <a:spcPct val="200000"/>
              </a:lnSpc>
            </a:pPr>
            <a:r>
              <a:rPr lang="en-GB" sz="2400" dirty="0"/>
              <a:t>All of what I write here will be right aligned</a:t>
            </a:r>
          </a:p>
          <a:p>
            <a:pPr>
              <a:lnSpc>
                <a:spcPct val="200000"/>
              </a:lnSpc>
            </a:pPr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\end{</a:t>
            </a:r>
            <a:r>
              <a:rPr lang="en-GB" sz="2400" dirty="0" err="1">
                <a:solidFill>
                  <a:schemeClr val="accent5">
                    <a:lumMod val="75000"/>
                  </a:schemeClr>
                </a:solidFill>
              </a:rPr>
              <a:t>flushright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}</a:t>
            </a:r>
            <a:endParaRPr lang="en-GB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1199" y="4488873"/>
            <a:ext cx="66317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More on text alignment</a:t>
            </a:r>
          </a:p>
          <a:p>
            <a:r>
              <a:rPr lang="en-GB" sz="2000" dirty="0">
                <a:hlinkClick r:id="rId4"/>
              </a:rPr>
              <a:t>https://www.overleaf.com/learn/latex/Text_alignment</a:t>
            </a:r>
            <a:r>
              <a:rPr lang="en-GB" sz="2000" dirty="0"/>
              <a:t> </a:t>
            </a:r>
          </a:p>
        </p:txBody>
      </p:sp>
      <p:sp>
        <p:nvSpPr>
          <p:cNvPr id="9" name="Rectangle 8"/>
          <p:cNvSpPr/>
          <p:nvPr/>
        </p:nvSpPr>
        <p:spPr>
          <a:xfrm>
            <a:off x="6248924" y="1778207"/>
            <a:ext cx="568758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\begin{</a:t>
            </a:r>
            <a:r>
              <a:rPr lang="en-GB" sz="2400" dirty="0" err="1">
                <a:solidFill>
                  <a:schemeClr val="accent5">
                    <a:lumMod val="75000"/>
                  </a:schemeClr>
                </a:solidFill>
              </a:rPr>
              <a:t>center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}</a:t>
            </a:r>
          </a:p>
          <a:p>
            <a:pPr>
              <a:lnSpc>
                <a:spcPct val="200000"/>
              </a:lnSpc>
            </a:pPr>
            <a:r>
              <a:rPr lang="en-GB" sz="2400" dirty="0"/>
              <a:t>All of what I write here will be </a:t>
            </a:r>
            <a:r>
              <a:rPr lang="en-GB" sz="2400" dirty="0" err="1"/>
              <a:t>centered</a:t>
            </a:r>
            <a:endParaRPr lang="en-GB" sz="2400" dirty="0"/>
          </a:p>
          <a:p>
            <a:pPr>
              <a:lnSpc>
                <a:spcPct val="200000"/>
              </a:lnSpc>
            </a:pPr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\end{</a:t>
            </a:r>
            <a:r>
              <a:rPr lang="en-GB" sz="2400" dirty="0" err="1">
                <a:solidFill>
                  <a:schemeClr val="accent5">
                    <a:lumMod val="75000"/>
                  </a:schemeClr>
                </a:solidFill>
              </a:rPr>
              <a:t>center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}</a:t>
            </a:r>
            <a:endParaRPr lang="en-GB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7983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86" y="0"/>
            <a:ext cx="11982997" cy="12855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-67577"/>
            <a:ext cx="11139854" cy="9095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Using Colours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1026" name="Picture 2" descr="colours loaded by dvipsnames option of xcolor pack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853" y="1384382"/>
            <a:ext cx="7196223" cy="4109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7619666" y="1862976"/>
            <a:ext cx="4484817" cy="3139321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en-GB" dirty="0">
                <a:ea typeface="+mn-lt"/>
                <a:cs typeface="+mn-lt"/>
              </a:rPr>
              <a:t>% </a:t>
            </a:r>
            <a:r>
              <a:rPr lang="en-GB">
                <a:ea typeface="+mn-lt"/>
                <a:cs typeface="+mn-lt"/>
              </a:rPr>
              <a:t>Use</a:t>
            </a:r>
            <a:r>
              <a:rPr lang="en-GB" dirty="0">
                <a:ea typeface="+mn-lt"/>
                <a:cs typeface="+mn-lt"/>
              </a:rPr>
              <a:t> colours</a:t>
            </a:r>
            <a:endParaRPr lang="en-US" dirty="0"/>
          </a:p>
          <a:p>
            <a:r>
              <a:rPr lang="en-GB">
                <a:ea typeface="+mn-lt"/>
                <a:cs typeface="+mn-lt"/>
              </a:rPr>
              <a:t>\usepackage[dvipsnames]{xcolor}</a:t>
            </a:r>
            <a:endParaRPr lang="en-GB"/>
          </a:p>
          <a:p>
            <a:endParaRPr lang="en-GB" dirty="0"/>
          </a:p>
          <a:p>
            <a:r>
              <a:rPr lang="en-GB"/>
              <a:t>%in text </a:t>
            </a:r>
          </a:p>
          <a:p>
            <a:r>
              <a:rPr lang="en-GB" dirty="0"/>
              <a:t>\</a:t>
            </a:r>
            <a:r>
              <a:rPr lang="en-GB" dirty="0" err="1"/>
              <a:t>textcolor</a:t>
            </a:r>
            <a:r>
              <a:rPr lang="en-GB" dirty="0"/>
              <a:t>{</a:t>
            </a:r>
            <a:r>
              <a:rPr lang="en-GB" dirty="0" err="1"/>
              <a:t>ForestGreen</a:t>
            </a:r>
            <a:r>
              <a:rPr lang="en-GB" dirty="0"/>
              <a:t>}{text to be coloured}</a:t>
            </a:r>
          </a:p>
          <a:p>
            <a:endParaRPr lang="en-GB" dirty="0"/>
          </a:p>
          <a:p>
            <a:r>
              <a:rPr lang="en-GB" dirty="0"/>
              <a:t>%Coloured line</a:t>
            </a:r>
          </a:p>
          <a:p>
            <a:r>
              <a:rPr lang="en-GB" dirty="0"/>
              <a:t>{\</a:t>
            </a:r>
            <a:r>
              <a:rPr lang="en-GB" dirty="0" err="1"/>
              <a:t>color</a:t>
            </a:r>
            <a:r>
              <a:rPr lang="en-GB" dirty="0"/>
              <a:t>{</a:t>
            </a:r>
            <a:r>
              <a:rPr lang="en-GB" dirty="0" err="1"/>
              <a:t>RubineRed</a:t>
            </a:r>
            <a:r>
              <a:rPr lang="en-GB" dirty="0"/>
              <a:t>} \rule{\linewidth}{0.5mm}}</a:t>
            </a:r>
          </a:p>
          <a:p>
            <a:endParaRPr lang="en-GB" dirty="0"/>
          </a:p>
          <a:p>
            <a:r>
              <a:rPr lang="en-GB" dirty="0"/>
              <a:t>%Colour Box</a:t>
            </a:r>
          </a:p>
          <a:p>
            <a:r>
              <a:rPr lang="en-GB" dirty="0"/>
              <a:t>\</a:t>
            </a:r>
            <a:r>
              <a:rPr lang="en-GB" dirty="0" err="1"/>
              <a:t>colorbox</a:t>
            </a:r>
            <a:r>
              <a:rPr lang="en-GB" dirty="0"/>
              <a:t>{</a:t>
            </a:r>
            <a:r>
              <a:rPr lang="en-GB" dirty="0" err="1"/>
              <a:t>BurntOrange</a:t>
            </a:r>
            <a:r>
              <a:rPr lang="en-GB" dirty="0"/>
              <a:t>}{orange background}</a:t>
            </a:r>
          </a:p>
        </p:txBody>
      </p:sp>
    </p:spTree>
    <p:extLst>
      <p:ext uri="{BB962C8B-B14F-4D97-AF65-F5344CB8AC3E}">
        <p14:creationId xmlns:p14="http://schemas.microsoft.com/office/powerpoint/2010/main" val="41743405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8" y="108642"/>
            <a:ext cx="11677423" cy="12883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9368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Table of Contexts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4" name="Rectangle 3"/>
          <p:cNvSpPr/>
          <p:nvPr/>
        </p:nvSpPr>
        <p:spPr>
          <a:xfrm>
            <a:off x="261527" y="1677369"/>
            <a:ext cx="11585460" cy="483209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2800" dirty="0">
                <a:solidFill>
                  <a:schemeClr val="accent6"/>
                </a:solidFill>
                <a:ea typeface="+mn-lt"/>
                <a:cs typeface="+mn-lt"/>
              </a:rPr>
              <a:t>%set level of counting for table of content</a:t>
            </a:r>
            <a:endParaRPr lang="en-US" dirty="0">
              <a:solidFill>
                <a:schemeClr val="accent6"/>
              </a:solidFill>
              <a:cs typeface="Calibri" panose="020F0502020204030204"/>
            </a:endParaRPr>
          </a:p>
          <a:p>
            <a:r>
              <a:rPr lang="en-GB" sz="2800" dirty="0">
                <a:ea typeface="+mn-lt"/>
                <a:cs typeface="+mn-lt"/>
              </a:rPr>
              <a:t>\</a:t>
            </a:r>
            <a:r>
              <a:rPr lang="en-GB" sz="2800" dirty="0" err="1">
                <a:ea typeface="+mn-lt"/>
                <a:cs typeface="+mn-lt"/>
              </a:rPr>
              <a:t>setcounter</a:t>
            </a:r>
            <a:r>
              <a:rPr lang="en-GB" sz="2800" dirty="0">
                <a:ea typeface="+mn-lt"/>
                <a:cs typeface="+mn-lt"/>
              </a:rPr>
              <a:t>{</a:t>
            </a:r>
            <a:r>
              <a:rPr lang="en-GB" sz="2800" dirty="0" err="1">
                <a:ea typeface="+mn-lt"/>
                <a:cs typeface="+mn-lt"/>
              </a:rPr>
              <a:t>tocdepth</a:t>
            </a:r>
            <a:r>
              <a:rPr lang="en-GB" sz="2800" dirty="0">
                <a:ea typeface="+mn-lt"/>
                <a:cs typeface="+mn-lt"/>
              </a:rPr>
              <a:t>}{3}%how deep into root the display in table of content</a:t>
            </a:r>
            <a:endParaRPr lang="en-GB" dirty="0"/>
          </a:p>
          <a:p>
            <a:r>
              <a:rPr lang="en-GB" sz="2800" dirty="0">
                <a:ea typeface="+mn-lt"/>
                <a:cs typeface="+mn-lt"/>
              </a:rPr>
              <a:t>\</a:t>
            </a:r>
            <a:r>
              <a:rPr lang="en-GB" sz="2800" dirty="0" err="1">
                <a:ea typeface="+mn-lt"/>
                <a:cs typeface="+mn-lt"/>
              </a:rPr>
              <a:t>setcounter</a:t>
            </a:r>
            <a:r>
              <a:rPr lang="en-GB" sz="2800" dirty="0">
                <a:ea typeface="+mn-lt"/>
                <a:cs typeface="+mn-lt"/>
              </a:rPr>
              <a:t>{</a:t>
            </a:r>
            <a:r>
              <a:rPr lang="en-GB" sz="2800" dirty="0" err="1">
                <a:ea typeface="+mn-lt"/>
                <a:cs typeface="+mn-lt"/>
              </a:rPr>
              <a:t>secnumdepth</a:t>
            </a:r>
            <a:r>
              <a:rPr lang="en-GB" sz="2800" dirty="0">
                <a:ea typeface="+mn-lt"/>
                <a:cs typeface="+mn-lt"/>
              </a:rPr>
              <a:t>}{3}% till when number </a:t>
            </a:r>
            <a:endParaRPr lang="en-GB" dirty="0"/>
          </a:p>
          <a:p>
            <a:r>
              <a:rPr lang="en-GB" sz="2800" dirty="0">
                <a:solidFill>
                  <a:schemeClr val="accent6"/>
                </a:solidFill>
                <a:ea typeface="+mn-lt"/>
                <a:cs typeface="+mn-lt"/>
              </a:rPr>
              <a:t>%add bookmark to have not in section chapters. </a:t>
            </a:r>
            <a:endParaRPr lang="en-GB" dirty="0">
              <a:solidFill>
                <a:schemeClr val="accent6"/>
              </a:solidFill>
              <a:ea typeface="+mn-lt"/>
              <a:cs typeface="+mn-lt"/>
            </a:endParaRPr>
          </a:p>
          <a:p>
            <a:r>
              <a:rPr lang="en-GB" sz="2800" dirty="0">
                <a:solidFill>
                  <a:schemeClr val="accent6"/>
                </a:solidFill>
                <a:ea typeface="+mn-lt"/>
                <a:cs typeface="+mn-lt"/>
              </a:rPr>
              <a:t>This is to be free to have standing alone chapter not within section in the toc</a:t>
            </a:r>
            <a:endParaRPr lang="en-GB">
              <a:solidFill>
                <a:schemeClr val="accent6"/>
              </a:solidFill>
              <a:cs typeface="Calibri"/>
            </a:endParaRPr>
          </a:p>
          <a:p>
            <a:r>
              <a:rPr lang="en-GB" sz="2800" dirty="0">
                <a:ea typeface="+mn-lt"/>
                <a:cs typeface="+mn-lt"/>
              </a:rPr>
              <a:t>\</a:t>
            </a:r>
            <a:r>
              <a:rPr lang="en-GB" sz="2800" dirty="0" err="1">
                <a:ea typeface="+mn-lt"/>
                <a:cs typeface="+mn-lt"/>
              </a:rPr>
              <a:t>usepackage</a:t>
            </a:r>
            <a:r>
              <a:rPr lang="en-GB" sz="2800" dirty="0">
                <a:ea typeface="+mn-lt"/>
                <a:cs typeface="+mn-lt"/>
              </a:rPr>
              <a:t>{bookmark}</a:t>
            </a:r>
            <a:endParaRPr lang="en-GB" dirty="0"/>
          </a:p>
          <a:p>
            <a:r>
              <a:rPr lang="en-GB" sz="2800" dirty="0">
                <a:solidFill>
                  <a:schemeClr val="accent6"/>
                </a:solidFill>
                <a:cs typeface="Calibri"/>
              </a:rPr>
              <a:t>% to add for any chapter not numbered</a:t>
            </a:r>
          </a:p>
          <a:p>
            <a:r>
              <a:rPr lang="en-GB" sz="2800" dirty="0">
                <a:solidFill>
                  <a:srgbClr val="002060"/>
                </a:solidFill>
              </a:rPr>
              <a:t>\</a:t>
            </a:r>
            <a:r>
              <a:rPr lang="en-GB" sz="2800" dirty="0" err="1">
                <a:solidFill>
                  <a:srgbClr val="002060"/>
                </a:solidFill>
              </a:rPr>
              <a:t>addcontentsline</a:t>
            </a:r>
            <a:r>
              <a:rPr lang="en-GB" sz="2800" dirty="0">
                <a:solidFill>
                  <a:srgbClr val="002060"/>
                </a:solidFill>
              </a:rPr>
              <a:t>{toc}{chapter}{Lay Summary}</a:t>
            </a:r>
            <a:endParaRPr lang="en-GB" dirty="0"/>
          </a:p>
          <a:p>
            <a:r>
              <a:rPr lang="en-GB" sz="2800" dirty="0">
                <a:solidFill>
                  <a:schemeClr val="accent6"/>
                </a:solidFill>
                <a:cs typeface="Calibri"/>
              </a:rPr>
              <a:t>%Call the TOC</a:t>
            </a:r>
          </a:p>
          <a:p>
            <a:r>
              <a:rPr lang="en-GB" sz="2800" dirty="0">
                <a:solidFill>
                  <a:srgbClr val="002060"/>
                </a:solidFill>
              </a:rPr>
              <a:t>\</a:t>
            </a:r>
            <a:r>
              <a:rPr lang="en-GB" sz="2800" dirty="0" err="1">
                <a:solidFill>
                  <a:srgbClr val="002060"/>
                </a:solidFill>
              </a:rPr>
              <a:t>tableofcontents</a:t>
            </a:r>
            <a:r>
              <a:rPr lang="en-GB" sz="2800" dirty="0">
                <a:solidFill>
                  <a:srgbClr val="002060"/>
                </a:solidFill>
              </a:rPr>
              <a:t> </a:t>
            </a:r>
          </a:p>
          <a:p>
            <a:endParaRPr lang="en-GB" sz="2800" dirty="0">
              <a:solidFill>
                <a:srgbClr val="002060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72265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7" y="37091"/>
            <a:ext cx="11677423" cy="10108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91" y="-59811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Adding images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B80633-FD6E-4BCC-8F03-887D95ACC903}"/>
              </a:ext>
            </a:extLst>
          </p:cNvPr>
          <p:cNvSpPr txBox="1"/>
          <p:nvPr/>
        </p:nvSpPr>
        <p:spPr>
          <a:xfrm>
            <a:off x="1005114" y="1676399"/>
            <a:ext cx="10190842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%import and use packages for graphics and images</a:t>
            </a:r>
            <a:endParaRPr lang="en-US" sz="2800">
              <a:solidFill>
                <a:schemeClr val="accent6"/>
              </a:solidFill>
              <a:cs typeface="Calibri"/>
            </a:endParaRPr>
          </a:p>
          <a:p>
            <a:r>
              <a:rPr lang="en-US" sz="2800" dirty="0"/>
              <a:t>\</a:t>
            </a:r>
            <a:r>
              <a:rPr lang="en-US" sz="2800" dirty="0" err="1"/>
              <a:t>usepackage</a:t>
            </a:r>
            <a:r>
              <a:rPr lang="en-US" sz="2800" dirty="0"/>
              <a:t>{</a:t>
            </a:r>
            <a:r>
              <a:rPr lang="en-US" sz="2800" dirty="0" err="1"/>
              <a:t>graphicx</a:t>
            </a:r>
            <a:r>
              <a:rPr lang="en-US" sz="2800" dirty="0"/>
              <a:t>}</a:t>
            </a:r>
            <a:endParaRPr lang="en-US" sz="2800">
              <a:cs typeface="Calibri"/>
            </a:endParaRPr>
          </a:p>
          <a:p>
            <a:r>
              <a:rPr lang="en-US" sz="2800" dirty="0"/>
              <a:t>\</a:t>
            </a:r>
            <a:r>
              <a:rPr lang="en-US" sz="2800" dirty="0" err="1"/>
              <a:t>usepackage</a:t>
            </a:r>
            <a:r>
              <a:rPr lang="en-US" sz="2800" dirty="0"/>
              <a:t>{</a:t>
            </a:r>
            <a:r>
              <a:rPr lang="en-US" sz="2800" dirty="0" err="1"/>
              <a:t>wrapfig</a:t>
            </a:r>
            <a:r>
              <a:rPr lang="en-US" sz="2800" dirty="0"/>
              <a:t>}</a:t>
            </a:r>
            <a:endParaRPr lang="en-US" sz="2800">
              <a:cs typeface="Calibri"/>
            </a:endParaRPr>
          </a:p>
          <a:p>
            <a:r>
              <a:rPr lang="en-US" sz="2800" dirty="0"/>
              <a:t>\</a:t>
            </a:r>
            <a:r>
              <a:rPr lang="en-US" sz="2800" dirty="0" err="1"/>
              <a:t>graphicspath</a:t>
            </a:r>
            <a:r>
              <a:rPr lang="en-US" sz="2800" dirty="0"/>
              <a:t>{ {images/} }</a:t>
            </a:r>
            <a:endParaRPr lang="en-US" sz="2800">
              <a:cs typeface="Calibri"/>
            </a:endParaRPr>
          </a:p>
          <a:p>
            <a:r>
              <a:rPr lang="en-US" sz="2800" dirty="0"/>
              <a:t>\</a:t>
            </a:r>
            <a:r>
              <a:rPr lang="en-US" sz="2800" dirty="0" err="1"/>
              <a:t>usepackage</a:t>
            </a:r>
            <a:r>
              <a:rPr lang="en-US" sz="2800" dirty="0"/>
              <a:t>{caption}</a:t>
            </a:r>
            <a:endParaRPr lang="en-US" sz="2800">
              <a:cs typeface="Calibri"/>
            </a:endParaRPr>
          </a:p>
          <a:p>
            <a:r>
              <a:rPr lang="en-US" sz="2800" dirty="0"/>
              <a:t>\</a:t>
            </a:r>
            <a:r>
              <a:rPr lang="en-US" sz="2800" dirty="0" err="1"/>
              <a:t>captionsetup</a:t>
            </a:r>
            <a:r>
              <a:rPr lang="en-US" sz="2800" dirty="0"/>
              <a:t>[figure]{font=small}</a:t>
            </a:r>
            <a:endParaRPr lang="en-US" sz="2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0790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A close up of a building&#10;&#10;Description generated with high confidence">
            <a:extLst>
              <a:ext uri="{FF2B5EF4-FFF2-40B4-BE49-F238E27FC236}">
                <a16:creationId xmlns:a16="http://schemas.microsoft.com/office/drawing/2014/main" id="{E9DC5B20-9A42-446A-B79A-16449AC65B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8" r="-2" b="1934"/>
          <a:stretch/>
        </p:blipFill>
        <p:spPr>
          <a:xfrm>
            <a:off x="1042174" y="-2388927"/>
            <a:ext cx="11792594" cy="11341599"/>
          </a:xfrm>
          <a:custGeom>
            <a:avLst/>
            <a:gdLst>
              <a:gd name="connsiteX0" fmla="*/ 2343548 w 7128913"/>
              <a:gd name="connsiteY0" fmla="*/ 0 h 6853457"/>
              <a:gd name="connsiteX1" fmla="*/ 5168877 w 7128913"/>
              <a:gd name="connsiteY1" fmla="*/ 0 h 6853457"/>
              <a:gd name="connsiteX2" fmla="*/ 5218299 w 7128913"/>
              <a:gd name="connsiteY2" fmla="*/ 19487 h 6853457"/>
              <a:gd name="connsiteX3" fmla="*/ 7014769 w 7128913"/>
              <a:gd name="connsiteY3" fmla="*/ 1610837 h 6853457"/>
              <a:gd name="connsiteX4" fmla="*/ 7128913 w 7128913"/>
              <a:gd name="connsiteY4" fmla="*/ 1827198 h 6853457"/>
              <a:gd name="connsiteX5" fmla="*/ 7128913 w 7128913"/>
              <a:gd name="connsiteY5" fmla="*/ 5131581 h 6853457"/>
              <a:gd name="connsiteX6" fmla="*/ 7091067 w 7128913"/>
              <a:gd name="connsiteY6" fmla="*/ 5210750 h 6853457"/>
              <a:gd name="connsiteX7" fmla="*/ 5546646 w 7128913"/>
              <a:gd name="connsiteY7" fmla="*/ 6783375 h 6853457"/>
              <a:gd name="connsiteX8" fmla="*/ 5409811 w 7128913"/>
              <a:gd name="connsiteY8" fmla="*/ 6853457 h 6853457"/>
              <a:gd name="connsiteX9" fmla="*/ 2102613 w 7128913"/>
              <a:gd name="connsiteY9" fmla="*/ 6853457 h 6853457"/>
              <a:gd name="connsiteX10" fmla="*/ 1965779 w 7128913"/>
              <a:gd name="connsiteY10" fmla="*/ 6783375 h 6853457"/>
              <a:gd name="connsiteX11" fmla="*/ 0 w 7128913"/>
              <a:gd name="connsiteY11" fmla="*/ 3480517 h 6853457"/>
              <a:gd name="connsiteX12" fmla="*/ 2294125 w 7128913"/>
              <a:gd name="connsiteY12" fmla="*/ 19487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pic>
        <p:nvPicPr>
          <p:cNvPr id="4" name="Picture 3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6F5F835F-F181-4DBC-9753-7BCED590B2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838" y="331489"/>
            <a:ext cx="3831944" cy="7541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E9E182-8981-4CF2-8E38-F9DC7117DABF}"/>
              </a:ext>
            </a:extLst>
          </p:cNvPr>
          <p:cNvSpPr txBox="1"/>
          <p:nvPr/>
        </p:nvSpPr>
        <p:spPr>
          <a:xfrm>
            <a:off x="5495579" y="4908013"/>
            <a:ext cx="6020715" cy="1692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GB" sz="2800" b="1" dirty="0">
                <a:solidFill>
                  <a:schemeClr val="accent1">
                    <a:lumMod val="50000"/>
                  </a:schemeClr>
                </a:solidFill>
              </a:rPr>
              <a:t>@</a:t>
            </a:r>
            <a:r>
              <a:rPr lang="en-GB" sz="2800" b="1" dirty="0" err="1">
                <a:solidFill>
                  <a:schemeClr val="accent1">
                    <a:lumMod val="50000"/>
                  </a:schemeClr>
                </a:solidFill>
              </a:rPr>
              <a:t>EdCDCS</a:t>
            </a:r>
            <a:endParaRPr lang="en-GB" sz="2800" b="1">
              <a:solidFill>
                <a:schemeClr val="accent1">
                  <a:lumMod val="50000"/>
                </a:schemeClr>
              </a:solidFill>
              <a:cs typeface="Calibri"/>
            </a:endParaRPr>
          </a:p>
          <a:p>
            <a:pPr algn="r"/>
            <a:r>
              <a:rPr lang="en-GB" sz="2800" b="1" dirty="0">
                <a:solidFill>
                  <a:schemeClr val="accent1">
                    <a:lumMod val="50000"/>
                  </a:schemeClr>
                </a:solidFill>
                <a:cs typeface="Calibri"/>
              </a:rPr>
              <a:t>For all events, news, and support:</a:t>
            </a:r>
            <a:r>
              <a:rPr lang="en-GB" sz="4000" b="1" dirty="0">
                <a:solidFill>
                  <a:schemeClr val="accent1">
                    <a:lumMod val="50000"/>
                  </a:schemeClr>
                </a:solidFill>
                <a:cs typeface="Calibri"/>
              </a:rPr>
              <a:t> </a:t>
            </a:r>
            <a:r>
              <a:rPr lang="en-GB" sz="3600" b="1" dirty="0">
                <a:solidFill>
                  <a:schemeClr val="accent1">
                    <a:lumMod val="50000"/>
                  </a:schemeClr>
                </a:solidFill>
                <a:cs typeface="Calibri"/>
              </a:rPr>
              <a:t>cdcs.ed.ac.uk</a:t>
            </a:r>
          </a:p>
        </p:txBody>
      </p:sp>
    </p:spTree>
    <p:extLst>
      <p:ext uri="{BB962C8B-B14F-4D97-AF65-F5344CB8AC3E}">
        <p14:creationId xmlns:p14="http://schemas.microsoft.com/office/powerpoint/2010/main" val="398061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7" y="37091"/>
            <a:ext cx="11677423" cy="10108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91" y="-59811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Adding images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57287" y="1096086"/>
            <a:ext cx="582807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GB" dirty="0">
                <a:solidFill>
                  <a:srgbClr val="FF0000"/>
                </a:solidFill>
              </a:rPr>
              <a:t>%Image in text</a:t>
            </a:r>
          </a:p>
          <a:p>
            <a:pPr>
              <a:spcAft>
                <a:spcPts val="1200"/>
              </a:spcAft>
            </a:pPr>
            <a:r>
              <a:rPr lang="en-GB" dirty="0"/>
              <a:t>\</a:t>
            </a:r>
            <a:r>
              <a:rPr lang="en-GB" dirty="0" err="1"/>
              <a:t>noindent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%do not indent pic</a:t>
            </a:r>
          </a:p>
          <a:p>
            <a:pPr>
              <a:spcAft>
                <a:spcPts val="1200"/>
              </a:spcAft>
            </a:pPr>
            <a:r>
              <a:rPr lang="en-GB" dirty="0"/>
              <a:t>\begin{</a:t>
            </a:r>
            <a:r>
              <a:rPr lang="en-GB" dirty="0" err="1"/>
              <a:t>wrapfigure</a:t>
            </a:r>
            <a:r>
              <a:rPr lang="en-GB" dirty="0"/>
              <a:t>} </a:t>
            </a:r>
            <a:r>
              <a:rPr lang="en-GB" dirty="0">
                <a:solidFill>
                  <a:srgbClr val="FF0000"/>
                </a:solidFill>
              </a:rPr>
              <a:t>%Start the package wrapped figure</a:t>
            </a:r>
          </a:p>
          <a:p>
            <a:pPr>
              <a:spcAft>
                <a:spcPts val="1200"/>
              </a:spcAft>
            </a:pPr>
            <a:r>
              <a:rPr lang="en-GB" dirty="0"/>
              <a:t>{l} </a:t>
            </a:r>
            <a:r>
              <a:rPr lang="en-GB" dirty="0">
                <a:solidFill>
                  <a:srgbClr val="FF0000"/>
                </a:solidFill>
              </a:rPr>
              <a:t>%aligned at left</a:t>
            </a:r>
          </a:p>
          <a:p>
            <a:pPr>
              <a:spcAft>
                <a:spcPts val="1200"/>
              </a:spcAft>
            </a:pPr>
            <a:r>
              <a:rPr lang="en-GB" dirty="0"/>
              <a:t>{0.50\</a:t>
            </a:r>
            <a:r>
              <a:rPr lang="en-GB" dirty="0" err="1"/>
              <a:t>textwidth</a:t>
            </a:r>
            <a:r>
              <a:rPr lang="en-GB" dirty="0"/>
              <a:t>} </a:t>
            </a:r>
            <a:r>
              <a:rPr lang="en-GB" dirty="0">
                <a:solidFill>
                  <a:srgbClr val="FF0000"/>
                </a:solidFill>
              </a:rPr>
              <a:t>%make it 50% of the width of the text</a:t>
            </a:r>
          </a:p>
          <a:p>
            <a:pPr>
              <a:spcAft>
                <a:spcPts val="1200"/>
              </a:spcAft>
            </a:pPr>
            <a:r>
              <a:rPr lang="en-GB" dirty="0"/>
              <a:t>\</a:t>
            </a:r>
            <a:r>
              <a:rPr lang="en-GB" dirty="0" err="1"/>
              <a:t>includegraphics</a:t>
            </a:r>
            <a:r>
              <a:rPr lang="en-GB" dirty="0"/>
              <a:t>[width=0.50\</a:t>
            </a:r>
            <a:r>
              <a:rPr lang="en-GB" dirty="0" err="1"/>
              <a:t>textwidth</a:t>
            </a:r>
            <a:r>
              <a:rPr lang="en-GB" dirty="0"/>
              <a:t>] </a:t>
            </a:r>
            <a:r>
              <a:rPr lang="en-GB" dirty="0">
                <a:solidFill>
                  <a:srgbClr val="FF0000"/>
                </a:solidFill>
              </a:rPr>
              <a:t>%add image and scale to the 50% of text</a:t>
            </a:r>
          </a:p>
          <a:p>
            <a:pPr>
              <a:spcAft>
                <a:spcPts val="1200"/>
              </a:spcAft>
            </a:pPr>
            <a:r>
              <a:rPr lang="en-GB" dirty="0"/>
              <a:t>{images/Fig1.jpg} </a:t>
            </a:r>
            <a:r>
              <a:rPr lang="en-GB" dirty="0">
                <a:solidFill>
                  <a:srgbClr val="FF0000"/>
                </a:solidFill>
              </a:rPr>
              <a:t>% locate image </a:t>
            </a:r>
          </a:p>
          <a:p>
            <a:pPr>
              <a:spcAft>
                <a:spcPts val="1200"/>
              </a:spcAft>
            </a:pPr>
            <a:r>
              <a:rPr lang="en-GB" dirty="0"/>
              <a:t>\caption{Example of </a:t>
            </a:r>
            <a:r>
              <a:rPr lang="en-GB" dirty="0" err="1"/>
              <a:t>Intext</a:t>
            </a:r>
            <a:r>
              <a:rPr lang="en-GB" dirty="0"/>
              <a:t> image} </a:t>
            </a:r>
            <a:r>
              <a:rPr lang="en-GB" dirty="0">
                <a:solidFill>
                  <a:srgbClr val="FF0000"/>
                </a:solidFill>
              </a:rPr>
              <a:t>% Caption</a:t>
            </a:r>
          </a:p>
          <a:p>
            <a:pPr>
              <a:spcAft>
                <a:spcPts val="1200"/>
              </a:spcAft>
            </a:pPr>
            <a:r>
              <a:rPr lang="en-GB" dirty="0"/>
              <a:t>\label{fig:2_1} </a:t>
            </a:r>
            <a:r>
              <a:rPr lang="en-GB" dirty="0">
                <a:solidFill>
                  <a:srgbClr val="FF0000"/>
                </a:solidFill>
              </a:rPr>
              <a:t>%Label of the image(image ID)</a:t>
            </a:r>
          </a:p>
          <a:p>
            <a:pPr>
              <a:spcAft>
                <a:spcPts val="1200"/>
              </a:spcAft>
            </a:pPr>
            <a:r>
              <a:rPr lang="en-GB" dirty="0"/>
              <a:t>\end{</a:t>
            </a:r>
            <a:r>
              <a:rPr lang="en-GB" dirty="0" err="1"/>
              <a:t>wrapfigure</a:t>
            </a:r>
            <a:r>
              <a:rPr lang="en-GB" dirty="0"/>
              <a:t>} </a:t>
            </a:r>
            <a:r>
              <a:rPr lang="en-GB" dirty="0">
                <a:solidFill>
                  <a:srgbClr val="FF0000"/>
                </a:solidFill>
              </a:rPr>
              <a:t>%End of the command</a:t>
            </a:r>
          </a:p>
        </p:txBody>
      </p:sp>
      <p:sp>
        <p:nvSpPr>
          <p:cNvPr id="5" name="Rectangle 4"/>
          <p:cNvSpPr/>
          <p:nvPr/>
        </p:nvSpPr>
        <p:spPr>
          <a:xfrm>
            <a:off x="6096000" y="1144814"/>
            <a:ext cx="6096000" cy="409342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1200"/>
              </a:spcAft>
            </a:pPr>
            <a:r>
              <a:rPr lang="en-GB" dirty="0">
                <a:solidFill>
                  <a:srgbClr val="FF0000"/>
                </a:solidFill>
              </a:rPr>
              <a:t>%Image all space</a:t>
            </a:r>
          </a:p>
          <a:p>
            <a:pPr>
              <a:spcAft>
                <a:spcPts val="1200"/>
              </a:spcAft>
            </a:pPr>
            <a:r>
              <a:rPr lang="en-GB" dirty="0"/>
              <a:t>\begin{figure} </a:t>
            </a:r>
            <a:r>
              <a:rPr lang="en-GB" dirty="0">
                <a:solidFill>
                  <a:srgbClr val="FF0000"/>
                </a:solidFill>
              </a:rPr>
              <a:t>%start the image</a:t>
            </a:r>
          </a:p>
          <a:p>
            <a:pPr>
              <a:spcAft>
                <a:spcPts val="1200"/>
              </a:spcAft>
            </a:pPr>
            <a:r>
              <a:rPr lang="en-GB" dirty="0"/>
              <a:t>[h]    </a:t>
            </a:r>
            <a:r>
              <a:rPr lang="en-GB" dirty="0">
                <a:solidFill>
                  <a:srgbClr val="FF0000"/>
                </a:solidFill>
              </a:rPr>
              <a:t>%put the image in this exact location</a:t>
            </a:r>
          </a:p>
          <a:p>
            <a:pPr>
              <a:spcAft>
                <a:spcPts val="1200"/>
              </a:spcAft>
            </a:pPr>
            <a:r>
              <a:rPr lang="en-GB" dirty="0"/>
              <a:t>\</a:t>
            </a:r>
            <a:r>
              <a:rPr lang="en-GB" dirty="0" err="1"/>
              <a:t>includegraphics</a:t>
            </a:r>
            <a:r>
              <a:rPr lang="en-GB" dirty="0"/>
              <a:t>[width=\</a:t>
            </a:r>
            <a:r>
              <a:rPr lang="en-GB" dirty="0" err="1"/>
              <a:t>textwidth</a:t>
            </a:r>
            <a:r>
              <a:rPr lang="en-GB" dirty="0"/>
              <a:t>] </a:t>
            </a:r>
            <a:r>
              <a:rPr lang="en-GB" dirty="0">
                <a:solidFill>
                  <a:srgbClr val="FF0000"/>
                </a:solidFill>
              </a:rPr>
              <a:t>%add image and scale to the 100% of text</a:t>
            </a: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{images/Fig2.jpeg} </a:t>
            </a:r>
            <a:r>
              <a:rPr lang="en-GB" dirty="0">
                <a:solidFill>
                  <a:srgbClr val="FF0000"/>
                </a:solidFill>
              </a:rPr>
              <a:t>% locate image </a:t>
            </a: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\caption[margin=10pt] </a:t>
            </a:r>
            <a:r>
              <a:rPr lang="en-GB" dirty="0">
                <a:solidFill>
                  <a:srgbClr val="FF0000"/>
                </a:solidFill>
              </a:rPr>
              <a:t>% Caption</a:t>
            </a: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{This is the caption of the full text images </a:t>
            </a:r>
            <a:r>
              <a:rPr lang="en-GB" dirty="0" err="1"/>
              <a:t>bla</a:t>
            </a:r>
            <a:r>
              <a:rPr lang="en-GB" dirty="0"/>
              <a:t> </a:t>
            </a:r>
            <a:r>
              <a:rPr lang="en-GB" dirty="0" err="1"/>
              <a:t>bla</a:t>
            </a:r>
            <a:r>
              <a:rPr lang="en-GB" dirty="0"/>
              <a:t> </a:t>
            </a:r>
            <a:r>
              <a:rPr lang="en-GB" dirty="0" err="1"/>
              <a:t>bla</a:t>
            </a:r>
            <a:r>
              <a:rPr lang="en-GB" dirty="0"/>
              <a:t>} </a:t>
            </a:r>
            <a:r>
              <a:rPr lang="en-GB" dirty="0">
                <a:solidFill>
                  <a:srgbClr val="FF0000"/>
                </a:solidFill>
              </a:rPr>
              <a:t>% Caption</a:t>
            </a: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\label{fig:7_2} </a:t>
            </a:r>
            <a:r>
              <a:rPr lang="en-GB" dirty="0">
                <a:solidFill>
                  <a:srgbClr val="FF0000"/>
                </a:solidFill>
              </a:rPr>
              <a:t>%Label of the image(image ID)</a:t>
            </a:r>
          </a:p>
          <a:p>
            <a:pPr>
              <a:spcAft>
                <a:spcPts val="1200"/>
              </a:spcAft>
            </a:pPr>
            <a:r>
              <a:rPr lang="en-GB" dirty="0"/>
              <a:t>\end{figure} </a:t>
            </a:r>
            <a:r>
              <a:rPr lang="en-GB" dirty="0">
                <a:solidFill>
                  <a:srgbClr val="FF0000"/>
                </a:solidFill>
              </a:rPr>
              <a:t>%End of the command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809733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7" y="37091"/>
            <a:ext cx="11677423" cy="10108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91" y="-59811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Adding images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29FB679-586F-4AFF-A16D-C4045DD332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81369"/>
              </p:ext>
            </p:extLst>
          </p:nvPr>
        </p:nvGraphicFramePr>
        <p:xfrm>
          <a:off x="1564105" y="1503523"/>
          <a:ext cx="9020205" cy="33023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853">
                  <a:extLst>
                    <a:ext uri="{9D8B030D-6E8A-4147-A177-3AD203B41FA5}">
                      <a16:colId xmlns:a16="http://schemas.microsoft.com/office/drawing/2014/main" val="237309255"/>
                    </a:ext>
                  </a:extLst>
                </a:gridCol>
                <a:gridCol w="7922352">
                  <a:extLst>
                    <a:ext uri="{9D8B030D-6E8A-4147-A177-3AD203B41FA5}">
                      <a16:colId xmlns:a16="http://schemas.microsoft.com/office/drawing/2014/main" val="24846463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Specifier</a:t>
                      </a:r>
                      <a:endParaRPr lang="en-US">
                        <a:effectLst/>
                        <a:latin typeface="Merriweather" panose="00000500000000000000" pitchFamily="2" charset="0"/>
                      </a:endParaRP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Permission</a:t>
                      </a:r>
                      <a:endParaRPr lang="en-US">
                        <a:effectLst/>
                        <a:latin typeface="Merriweather" panose="00000500000000000000" pitchFamily="2" charset="0"/>
                      </a:endParaRP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1356286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h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Place the float here, i.e., approximately at the same point it occurs in the source text (however, not exactly at the spot)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3884575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Position at the top of the page.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37727031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b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Position at the bottom of the page.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1922207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Put on a special page for floats only.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10333743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!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Override internal parameters LaTeX uses for determining "good" float positions.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10456968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H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Places the float at precisely the location in the LaTeX code. Requires the float package (\usepackage{float}). This is somewhat equivalent to h!.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21766816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07480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8" y="90536"/>
            <a:ext cx="11677423" cy="1240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003" y="75147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Tables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89356" y="1436955"/>
            <a:ext cx="11613286" cy="421653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cs typeface="Courier New" panose="02070309020205020404" pitchFamily="49" charset="0"/>
              </a:rPr>
              <a:t>Standard</a:t>
            </a:r>
            <a:r>
              <a:rPr kumimoji="0" lang="en-US" altLang="en-US" b="1" i="0" u="none" strike="noStrike" cap="none" normalizeH="0" dirty="0">
                <a:ln>
                  <a:noFill/>
                </a:ln>
                <a:effectLst/>
                <a:cs typeface="Courier New" panose="02070309020205020404" pitchFamily="49" charset="0"/>
              </a:rPr>
              <a:t> centered table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dirty="0">
              <a:ln>
                <a:noFill/>
              </a:ln>
              <a:effectLst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</a:t>
            </a: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altLang="en-US" sz="1600" dirty="0">
                <a:solidFill>
                  <a:srgbClr val="0000D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}[</a:t>
            </a:r>
            <a:r>
              <a:rPr lang="en-US" altLang="en-US" sz="1600" dirty="0">
                <a:solidFill>
                  <a:srgbClr val="C08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h!</a:t>
            </a: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1600" dirty="0">
                <a:solidFill>
                  <a:srgbClr val="202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%Start table</a:t>
            </a:r>
            <a:endParaRPr lang="en-US" altLang="en-US" dirty="0">
              <a:solidFill>
                <a:srgbClr val="2020C0"/>
              </a:solidFill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altLang="en-US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centering</a:t>
            </a:r>
            <a:r>
              <a:rPr lang="en-US" altLang="en-US" sz="1000" dirty="0"/>
              <a:t> </a:t>
            </a:r>
            <a:r>
              <a:rPr lang="en-US" altLang="en-US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 center table</a:t>
            </a:r>
            <a:endParaRPr kumimoji="0" lang="en-US" altLang="en-US" i="0" u="none" strike="noStrike" cap="none" normalizeH="0" baseline="0" dirty="0">
              <a:ln>
                <a:noFill/>
              </a:ln>
              <a:effectLst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\begin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D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tabular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c|c|c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cs typeface="Courier New" panose="02070309020205020404" pitchFamily="49" charset="0"/>
              </a:rPr>
              <a:t>%number of column or you can fix the size with </a:t>
            </a:r>
            <a:r>
              <a:rPr lang="en-US" altLang="en-US" dirty="0">
                <a:solidFill>
                  <a:srgbClr val="E02020"/>
                </a:solidFill>
                <a:cs typeface="Courier New" panose="02070309020205020404" pitchFamily="49" charset="0"/>
              </a:rPr>
              <a:t>{</a:t>
            </a:r>
            <a:r>
              <a:rPr lang="en-US" altLang="en-US" dirty="0">
                <a:solidFill>
                  <a:srgbClr val="2020C0"/>
                </a:solidFill>
                <a:cs typeface="Courier New" panose="02070309020205020404" pitchFamily="49" charset="0"/>
              </a:rPr>
              <a:t> |m</a:t>
            </a:r>
            <a:r>
              <a:rPr lang="en-US" altLang="en-US" dirty="0">
                <a:solidFill>
                  <a:srgbClr val="E02020"/>
                </a:solidFill>
                <a:cs typeface="Courier New" panose="02070309020205020404" pitchFamily="49" charset="0"/>
              </a:rPr>
              <a:t>{</a:t>
            </a:r>
            <a:r>
              <a:rPr lang="en-US" altLang="en-US" dirty="0">
                <a:solidFill>
                  <a:srgbClr val="2020C0"/>
                </a:solidFill>
                <a:cs typeface="Courier New" panose="02070309020205020404" pitchFamily="49" charset="0"/>
              </a:rPr>
              <a:t>5cm</a:t>
            </a:r>
            <a:r>
              <a:rPr lang="en-US" altLang="en-US" dirty="0">
                <a:solidFill>
                  <a:srgbClr val="E02020"/>
                </a:solidFill>
                <a:cs typeface="Courier New" panose="02070309020205020404" pitchFamily="49" charset="0"/>
              </a:rPr>
              <a:t>}</a:t>
            </a:r>
            <a:r>
              <a:rPr lang="en-US" altLang="en-US" dirty="0">
                <a:solidFill>
                  <a:srgbClr val="2020C0"/>
                </a:solidFill>
                <a:cs typeface="Courier New" panose="02070309020205020404" pitchFamily="49" charset="0"/>
              </a:rPr>
              <a:t>|m</a:t>
            </a:r>
            <a:r>
              <a:rPr lang="en-US" altLang="en-US" dirty="0">
                <a:solidFill>
                  <a:srgbClr val="E02020"/>
                </a:solidFill>
                <a:cs typeface="Courier New" panose="02070309020205020404" pitchFamily="49" charset="0"/>
              </a:rPr>
              <a:t>{</a:t>
            </a:r>
            <a:r>
              <a:rPr lang="en-US" altLang="en-US" dirty="0">
                <a:solidFill>
                  <a:srgbClr val="2020C0"/>
                </a:solidFill>
                <a:cs typeface="Courier New" panose="02070309020205020404" pitchFamily="49" charset="0"/>
              </a:rPr>
              <a:t>1cm</a:t>
            </a:r>
            <a:r>
              <a:rPr lang="en-US" altLang="en-US" dirty="0">
                <a:solidFill>
                  <a:srgbClr val="E02020"/>
                </a:solidFill>
                <a:cs typeface="Courier New" panose="02070309020205020404" pitchFamily="49" charset="0"/>
              </a:rPr>
              <a:t>}</a:t>
            </a:r>
            <a:r>
              <a:rPr lang="en-US" altLang="en-US" dirty="0">
                <a:solidFill>
                  <a:srgbClr val="2020C0"/>
                </a:solidFill>
                <a:cs typeface="Courier New" panose="02070309020205020404" pitchFamily="49" charset="0"/>
              </a:rPr>
              <a:t>| m</a:t>
            </a:r>
            <a:r>
              <a:rPr lang="en-US" altLang="en-US" dirty="0">
                <a:solidFill>
                  <a:srgbClr val="E02020"/>
                </a:solidFill>
                <a:cs typeface="Courier New" panose="02070309020205020404" pitchFamily="49" charset="0"/>
              </a:rPr>
              <a:t>{</a:t>
            </a:r>
            <a:r>
              <a:rPr lang="en-US" altLang="en-US" dirty="0">
                <a:solidFill>
                  <a:srgbClr val="2020C0"/>
                </a:solidFill>
                <a:cs typeface="Courier New" panose="02070309020205020404" pitchFamily="49" charset="0"/>
              </a:rPr>
              <a:t>1cm</a:t>
            </a:r>
            <a:r>
              <a:rPr lang="en-US" altLang="en-US" dirty="0">
                <a:solidFill>
                  <a:srgbClr val="E02020"/>
                </a:solidFill>
                <a:cs typeface="Courier New" panose="02070309020205020404" pitchFamily="49" charset="0"/>
              </a:rPr>
              <a:t>}</a:t>
            </a:r>
            <a:r>
              <a:rPr lang="en-US" altLang="en-US" dirty="0">
                <a:solidFill>
                  <a:srgbClr val="2020C0"/>
                </a:solidFill>
                <a:cs typeface="Courier New" panose="02070309020205020404" pitchFamily="49" charset="0"/>
              </a:rPr>
              <a:t>|</a:t>
            </a:r>
            <a:r>
              <a:rPr lang="en-US" altLang="en-US" dirty="0">
                <a:solidFill>
                  <a:srgbClr val="E02020"/>
                </a:solidFill>
                <a:cs typeface="Courier New" panose="02070309020205020404" pitchFamily="49" charset="0"/>
              </a:rPr>
              <a:t>} </a:t>
            </a:r>
            <a:r>
              <a:rPr lang="en-US" altLang="en-US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need array package</a:t>
            </a:r>
            <a:r>
              <a:rPr lang="en-US" altLang="en-US" dirty="0">
                <a:solidFill>
                  <a:srgbClr val="2020C0"/>
                </a:solidFill>
                <a:cs typeface="Courier New" panose="02070309020205020404" pitchFamily="49" charset="0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hline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cs typeface="Courier New" panose="02070309020205020404" pitchFamily="49" charset="0"/>
              </a:rPr>
              <a:t>%</a:t>
            </a:r>
            <a:r>
              <a:rPr kumimoji="0" lang="en-US" altLang="en-US" b="0" i="0" u="none" strike="noStrike" cap="none" normalizeH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cs typeface="Courier New" panose="02070309020205020404" pitchFamily="49" charset="0"/>
              </a:rPr>
              <a:t> horizontal line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202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Col1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Col2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Col3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altLang="en-US" sz="1600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hline</a:t>
            </a:r>
            <a:r>
              <a:rPr lang="en-US" altLang="en-US" sz="1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 horizontal line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rgbClr val="2020C0"/>
              </a:solidFill>
              <a:effectLst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cell4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cell5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cell6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cell7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cell8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cell9 </a:t>
            </a: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2020C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altLang="en-US" dirty="0" err="1">
                <a:solidFill>
                  <a:srgbClr val="C00000"/>
                </a:solidFill>
                <a:cs typeface="Courier New" panose="02070309020205020404" pitchFamily="49" charset="0"/>
              </a:rPr>
              <a:t>hline</a:t>
            </a:r>
            <a:r>
              <a:rPr lang="en-US" altLang="en-US" dirty="0">
                <a:solidFill>
                  <a:srgbClr val="C00000"/>
                </a:solidFill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 horizontal line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0C0"/>
              </a:solidFill>
              <a:effectLst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\end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D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tabular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02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altLang="en-US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caption</a:t>
            </a: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altLang="en-US" sz="1600" dirty="0">
                <a:solidFill>
                  <a:srgbClr val="202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to test captions and labels</a:t>
            </a: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altLang="en-US" sz="1600" dirty="0">
                <a:solidFill>
                  <a:srgbClr val="202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altLang="en-US" sz="1000" dirty="0"/>
              <a:t> </a:t>
            </a:r>
            <a:r>
              <a:rPr lang="en-US" altLang="en-US" sz="1600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%Caption table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altLang="en-US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altLang="en-US" sz="1600" dirty="0">
                <a:solidFill>
                  <a:srgbClr val="202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table:1</a:t>
            </a:r>
            <a:r>
              <a:rPr lang="en-US" altLang="en-US" sz="1600" dirty="0">
                <a:solidFill>
                  <a:srgbClr val="E020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altLang="en-US" sz="1000" dirty="0"/>
              <a:t> </a:t>
            </a:r>
            <a:r>
              <a:rPr lang="en-US" altLang="en-US" sz="1600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%Label table for cross ref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2020C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\end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D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02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en-US" altLang="en-US" sz="1600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%Start table</a:t>
            </a:r>
            <a:endParaRPr lang="en-US" altLang="en-US" sz="1600" dirty="0">
              <a:solidFill>
                <a:srgbClr val="2020C0"/>
              </a:solidFill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6156476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2131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105" y="-55117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Lists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0F0F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5272" y="1268281"/>
            <a:ext cx="5736188" cy="193899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cs typeface="Courier New" panose="02070309020205020404" pitchFamily="49" charset="0"/>
              </a:rPr>
              <a:t>Bullet points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\begin</a:t>
            </a:r>
            <a:r>
              <a:rPr lang="en-US" altLang="en-US" sz="2000" dirty="0">
                <a:cs typeface="Courier New" panose="02070309020205020404" pitchFamily="49" charset="0"/>
              </a:rPr>
              <a:t>{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  <a:cs typeface="Courier New" panose="02070309020205020404" pitchFamily="49" charset="0"/>
              </a:rPr>
              <a:t>itemize</a:t>
            </a:r>
            <a:r>
              <a:rPr lang="en-US" altLang="en-US" sz="2000" dirty="0">
                <a:cs typeface="Courier New" panose="02070309020205020404" pitchFamily="49" charset="0"/>
              </a:rPr>
              <a:t>}</a:t>
            </a:r>
            <a:r>
              <a:rPr lang="en-US" altLang="en-US" sz="2000" dirty="0">
                <a:solidFill>
                  <a:srgbClr val="2020C0"/>
                </a:solidFill>
                <a:cs typeface="Courier New" panose="02070309020205020404" pitchFamily="49" charset="0"/>
              </a:rPr>
              <a:t> </a:t>
            </a: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 start numbered lists</a:t>
            </a:r>
            <a:endParaRPr lang="en-US" altLang="en-US" sz="2000" dirty="0">
              <a:solidFill>
                <a:srgbClr val="2020C0"/>
              </a:solidFill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\item </a:t>
            </a:r>
            <a:r>
              <a:rPr lang="en-US" altLang="en-US" sz="2000" dirty="0">
                <a:cs typeface="Courier New" panose="02070309020205020404" pitchFamily="49" charset="0"/>
              </a:rPr>
              <a:t>The labels consists of sequential numbers.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\item </a:t>
            </a:r>
            <a:r>
              <a:rPr lang="en-US" altLang="en-US" sz="2000" dirty="0">
                <a:cs typeface="Courier New" panose="02070309020205020404" pitchFamily="49" charset="0"/>
              </a:rPr>
              <a:t>The numbers starts at 1 with every call to the enumerate environment</a:t>
            </a:r>
            <a:r>
              <a:rPr lang="en-US" altLang="en-US" sz="2000" dirty="0">
                <a:solidFill>
                  <a:srgbClr val="2020C0"/>
                </a:solidFill>
                <a:cs typeface="Courier New" panose="02070309020205020404" pitchFamily="49" charset="0"/>
              </a:rPr>
              <a:t>.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\end</a:t>
            </a:r>
            <a:r>
              <a:rPr lang="en-US" altLang="en-US" sz="2000" dirty="0">
                <a:cs typeface="Courier New" panose="02070309020205020404" pitchFamily="49" charset="0"/>
              </a:rPr>
              <a:t>{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  <a:cs typeface="Courier New" panose="02070309020205020404" pitchFamily="49" charset="0"/>
              </a:rPr>
              <a:t>itemized</a:t>
            </a:r>
            <a:r>
              <a:rPr lang="en-US" altLang="en-US" sz="2000" dirty="0">
                <a:cs typeface="Courier New" panose="02070309020205020404" pitchFamily="49" charset="0"/>
              </a:rPr>
              <a:t>}</a:t>
            </a: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 stop numbered lists</a:t>
            </a:r>
            <a:endParaRPr lang="en-US" altLang="en-US" sz="2000" dirty="0">
              <a:solidFill>
                <a:srgbClr val="2020C0"/>
              </a:solidFill>
              <a:cs typeface="Courier New" panose="020703090202050204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96276" y="1268281"/>
            <a:ext cx="5866420" cy="193899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cs typeface="Courier New" panose="02070309020205020404" pitchFamily="49" charset="0"/>
              </a:rPr>
              <a:t>Numbers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\begin</a:t>
            </a:r>
            <a:r>
              <a:rPr lang="en-US" altLang="en-US" sz="2000" dirty="0">
                <a:cs typeface="Courier New" panose="02070309020205020404" pitchFamily="49" charset="0"/>
              </a:rPr>
              <a:t>{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  <a:cs typeface="Courier New" panose="02070309020205020404" pitchFamily="49" charset="0"/>
              </a:rPr>
              <a:t>enumerate</a:t>
            </a:r>
            <a:r>
              <a:rPr lang="en-US" altLang="en-US" sz="2000" dirty="0">
                <a:cs typeface="Courier New" panose="02070309020205020404" pitchFamily="49" charset="0"/>
              </a:rPr>
              <a:t>}</a:t>
            </a:r>
            <a:r>
              <a:rPr lang="en-US" altLang="en-US" sz="2000" dirty="0">
                <a:solidFill>
                  <a:srgbClr val="2020C0"/>
                </a:solidFill>
                <a:cs typeface="Courier New" panose="02070309020205020404" pitchFamily="49" charset="0"/>
              </a:rPr>
              <a:t> </a:t>
            </a: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 start numbered lists</a:t>
            </a:r>
            <a:endParaRPr lang="en-US" altLang="en-US" sz="2000" dirty="0">
              <a:solidFill>
                <a:srgbClr val="2020C0"/>
              </a:solidFill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\item </a:t>
            </a:r>
            <a:r>
              <a:rPr lang="en-US" altLang="en-US" sz="2000" dirty="0">
                <a:cs typeface="Courier New" panose="02070309020205020404" pitchFamily="49" charset="0"/>
              </a:rPr>
              <a:t>The labels consists of sequential numbers.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\item </a:t>
            </a:r>
            <a:r>
              <a:rPr lang="en-US" altLang="en-US" sz="2000" dirty="0">
                <a:cs typeface="Courier New" panose="02070309020205020404" pitchFamily="49" charset="0"/>
              </a:rPr>
              <a:t>The numbers starts at 1 with every call to the enumerate environment</a:t>
            </a:r>
            <a:r>
              <a:rPr lang="en-US" altLang="en-US" sz="2000" dirty="0">
                <a:solidFill>
                  <a:srgbClr val="2020C0"/>
                </a:solidFill>
                <a:cs typeface="Courier New" panose="02070309020205020404" pitchFamily="49" charset="0"/>
              </a:rPr>
              <a:t>.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\end</a:t>
            </a:r>
            <a:r>
              <a:rPr lang="en-US" altLang="en-US" sz="2000" dirty="0">
                <a:cs typeface="Courier New" panose="02070309020205020404" pitchFamily="49" charset="0"/>
              </a:rPr>
              <a:t>{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  <a:cs typeface="Courier New" panose="02070309020205020404" pitchFamily="49" charset="0"/>
              </a:rPr>
              <a:t>enumerate</a:t>
            </a:r>
            <a:r>
              <a:rPr lang="en-US" altLang="en-US" sz="2000" dirty="0">
                <a:cs typeface="Courier New" panose="02070309020205020404" pitchFamily="49" charset="0"/>
              </a:rPr>
              <a:t>}</a:t>
            </a: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 stop numbered lists</a:t>
            </a:r>
            <a:endParaRPr lang="en-US" altLang="en-US" sz="2000" dirty="0">
              <a:solidFill>
                <a:srgbClr val="2020C0"/>
              </a:solidFill>
              <a:cs typeface="Courier New" panose="020703090202050204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5272" y="3298164"/>
            <a:ext cx="5575475" cy="255454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cs typeface="Courier New" panose="02070309020205020404" pitchFamily="49" charset="0"/>
              </a:rPr>
              <a:t>Nested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\begin</a:t>
            </a:r>
            <a:r>
              <a:rPr lang="en-US" altLang="en-US" sz="2000" dirty="0">
                <a:cs typeface="Courier New" panose="02070309020205020404" pitchFamily="49" charset="0"/>
              </a:rPr>
              <a:t>{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  <a:cs typeface="Courier New" panose="02070309020205020404" pitchFamily="49" charset="0"/>
              </a:rPr>
              <a:t>enumerate</a:t>
            </a:r>
            <a:r>
              <a:rPr lang="en-US" altLang="en-US" sz="2000" dirty="0">
                <a:cs typeface="Courier New" panose="02070309020205020404" pitchFamily="49" charset="0"/>
              </a:rPr>
              <a:t>}</a:t>
            </a:r>
            <a:r>
              <a:rPr lang="en-US" altLang="en-US" sz="2000" dirty="0">
                <a:solidFill>
                  <a:srgbClr val="2020C0"/>
                </a:solidFill>
                <a:cs typeface="Courier New" panose="02070309020205020404" pitchFamily="49" charset="0"/>
              </a:rPr>
              <a:t> </a:t>
            </a: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 start numbered lists</a:t>
            </a:r>
            <a:endParaRPr lang="en-US" altLang="en-US" sz="2000" dirty="0">
              <a:solidFill>
                <a:srgbClr val="2020C0"/>
              </a:solidFill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\item </a:t>
            </a:r>
            <a:r>
              <a:rPr lang="en-US" altLang="en-US" sz="2000" dirty="0">
                <a:cs typeface="Courier New" panose="02070309020205020404" pitchFamily="49" charset="0"/>
              </a:rPr>
              <a:t>First level1.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cs typeface="Courier New" panose="02070309020205020404" pitchFamily="49" charset="0"/>
              </a:rPr>
              <a:t> </a:t>
            </a: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\begin</a:t>
            </a:r>
            <a:r>
              <a:rPr lang="en-US" altLang="en-US" sz="2000" dirty="0">
                <a:cs typeface="Courier New" panose="02070309020205020404" pitchFamily="49" charset="0"/>
              </a:rPr>
              <a:t>{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  <a:cs typeface="Courier New" panose="02070309020205020404" pitchFamily="49" charset="0"/>
              </a:rPr>
              <a:t>enumerate</a:t>
            </a:r>
            <a:r>
              <a:rPr lang="en-US" altLang="en-US" sz="2000" dirty="0">
                <a:cs typeface="Courier New" panose="02070309020205020404" pitchFamily="49" charset="0"/>
              </a:rPr>
              <a:t>}</a:t>
            </a:r>
            <a:r>
              <a:rPr lang="en-US" altLang="en-US" sz="2000" dirty="0">
                <a:solidFill>
                  <a:srgbClr val="2020C0"/>
                </a:solidFill>
                <a:cs typeface="Courier New" panose="02070309020205020404" pitchFamily="49" charset="0"/>
              </a:rPr>
              <a:t> </a:t>
            </a: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 start bullet lists</a:t>
            </a:r>
            <a:endParaRPr lang="en-US" altLang="en-US" sz="2000" dirty="0"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 \item </a:t>
            </a:r>
            <a:r>
              <a:rPr lang="en-US" altLang="en-US" sz="2000" dirty="0">
                <a:cs typeface="Courier New" panose="02070309020205020404" pitchFamily="49" charset="0"/>
              </a:rPr>
              <a:t>second level</a:t>
            </a:r>
            <a:r>
              <a:rPr lang="en-US" altLang="en-US" sz="2000" dirty="0">
                <a:solidFill>
                  <a:srgbClr val="2020C0"/>
                </a:solidFill>
                <a:cs typeface="Courier New" panose="02070309020205020404" pitchFamily="49" charset="0"/>
              </a:rPr>
              <a:t>.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\end</a:t>
            </a:r>
            <a:r>
              <a:rPr lang="en-US" altLang="en-US" sz="2000" dirty="0">
                <a:cs typeface="Courier New" panose="02070309020205020404" pitchFamily="49" charset="0"/>
              </a:rPr>
              <a:t>{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  <a:cs typeface="Courier New" panose="02070309020205020404" pitchFamily="49" charset="0"/>
              </a:rPr>
              <a:t>enumerate</a:t>
            </a:r>
            <a:r>
              <a:rPr lang="en-US" altLang="en-US" sz="2000" dirty="0">
                <a:cs typeface="Courier New" panose="02070309020205020404" pitchFamily="49" charset="0"/>
              </a:rPr>
              <a:t>}</a:t>
            </a: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 stop numbered lists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\item </a:t>
            </a:r>
            <a:r>
              <a:rPr lang="en-US" altLang="en-US" sz="2000" dirty="0">
                <a:cs typeface="Courier New" panose="02070309020205020404" pitchFamily="49" charset="0"/>
              </a:rPr>
              <a:t>First level2</a:t>
            </a:r>
            <a:r>
              <a:rPr lang="en-US" altLang="en-US" sz="2000" dirty="0">
                <a:solidFill>
                  <a:srgbClr val="2020C0"/>
                </a:solidFill>
                <a:cs typeface="Courier New" panose="02070309020205020404" pitchFamily="49" charset="0"/>
              </a:rPr>
              <a:t>.</a:t>
            </a:r>
            <a:endParaRPr lang="en-US" altLang="en-US" sz="2000" dirty="0">
              <a:solidFill>
                <a:schemeClr val="accent6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  <a:cs typeface="Courier New" panose="02070309020205020404" pitchFamily="49" charset="0"/>
              </a:rPr>
              <a:t>\end</a:t>
            </a:r>
            <a:r>
              <a:rPr lang="en-US" altLang="en-US" sz="2000" dirty="0">
                <a:cs typeface="Courier New" panose="02070309020205020404" pitchFamily="49" charset="0"/>
              </a:rPr>
              <a:t>{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  <a:cs typeface="Courier New" panose="02070309020205020404" pitchFamily="49" charset="0"/>
              </a:rPr>
              <a:t>enumerate</a:t>
            </a:r>
            <a:r>
              <a:rPr lang="en-US" altLang="en-US" sz="2000" dirty="0">
                <a:cs typeface="Courier New" panose="02070309020205020404" pitchFamily="49" charset="0"/>
              </a:rPr>
              <a:t>}</a:t>
            </a:r>
            <a:r>
              <a:rPr lang="en-US" altLang="en-US" sz="20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cs typeface="Courier New" panose="02070309020205020404" pitchFamily="49" charset="0"/>
              </a:rPr>
              <a:t>% stop numbered lists</a:t>
            </a:r>
            <a:endParaRPr lang="en-US" altLang="en-US" sz="2000" dirty="0">
              <a:solidFill>
                <a:srgbClr val="2020C0"/>
              </a:solidFill>
              <a:cs typeface="Courier New" panose="020703090202050204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5846086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8" y="25972"/>
            <a:ext cx="11677423" cy="12143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0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Formulas and Equations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080" y="1420236"/>
            <a:ext cx="11176846" cy="350476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5166014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2765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0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Formulas and Equations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3657821" y="1367232"/>
            <a:ext cx="4514216" cy="9233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cs typeface="Courier New" panose="02070309020205020404" pitchFamily="49" charset="0"/>
              </a:rPr>
              <a:t>Simple unnumbered equation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dirty="0"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E02020"/>
                </a:solidFill>
                <a:latin typeface="Courier New" panose="02070309020205020404" pitchFamily="49" charset="0"/>
              </a:rPr>
              <a:t>\[</a:t>
            </a:r>
            <a:r>
              <a:rPr lang="en-US" altLang="en-US" dirty="0">
                <a:latin typeface="Courier New" panose="02070309020205020404" pitchFamily="49" charset="0"/>
              </a:rPr>
              <a:t>E=mc^2</a:t>
            </a:r>
            <a:r>
              <a:rPr lang="en-US" altLang="en-US" dirty="0">
                <a:solidFill>
                  <a:srgbClr val="FF0000"/>
                </a:solidFill>
                <a:latin typeface="Courier New" panose="02070309020205020404" pitchFamily="49" charset="0"/>
              </a:rPr>
              <a:t>\]</a:t>
            </a:r>
            <a:r>
              <a:rPr lang="en-US" altLang="en-US" dirty="0">
                <a:solidFill>
                  <a:srgbClr val="FF0000"/>
                </a:solidFill>
              </a:rPr>
              <a:t>or      </a:t>
            </a:r>
            <a:r>
              <a:rPr lang="en-US" altLang="en-US" dirty="0">
                <a:solidFill>
                  <a:srgbClr val="E02020"/>
                </a:solidFill>
                <a:latin typeface="Courier New" panose="02070309020205020404" pitchFamily="49" charset="0"/>
              </a:rPr>
              <a:t>\(</a:t>
            </a:r>
            <a:r>
              <a:rPr lang="en-US" altLang="en-US" dirty="0">
                <a:latin typeface="Courier New" panose="02070309020205020404" pitchFamily="49" charset="0"/>
              </a:rPr>
              <a:t>E=mc^2</a:t>
            </a:r>
            <a:r>
              <a:rPr lang="en-US" altLang="en-US" dirty="0">
                <a:solidFill>
                  <a:srgbClr val="FF0000"/>
                </a:solidFill>
                <a:latin typeface="Courier New" panose="02070309020205020404" pitchFamily="49" charset="0"/>
              </a:rPr>
              <a:t>\)in text</a:t>
            </a:r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95999" y="2585434"/>
            <a:ext cx="5949148" cy="317009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000" b="1" dirty="0"/>
              <a:t>Multiple line solution</a:t>
            </a:r>
          </a:p>
          <a:p>
            <a:endParaRPr lang="en-GB" sz="2000" b="1" dirty="0"/>
          </a:p>
          <a:p>
            <a:r>
              <a:rPr lang="en-GB" sz="2000" dirty="0">
                <a:solidFill>
                  <a:srgbClr val="0070C0"/>
                </a:solidFill>
              </a:rPr>
              <a:t>\begin</a:t>
            </a:r>
            <a:r>
              <a:rPr lang="en-GB" sz="2000" dirty="0"/>
              <a:t>{</a:t>
            </a:r>
            <a:r>
              <a:rPr lang="en-GB" sz="2000" dirty="0">
                <a:solidFill>
                  <a:schemeClr val="accent6">
                    <a:lumMod val="75000"/>
                  </a:schemeClr>
                </a:solidFill>
              </a:rPr>
              <a:t>equation</a:t>
            </a:r>
            <a:r>
              <a:rPr lang="en-GB" sz="2000" dirty="0"/>
              <a:t>} </a:t>
            </a:r>
            <a:r>
              <a:rPr lang="en-GB" sz="2000" dirty="0">
                <a:solidFill>
                  <a:srgbClr val="0070C0"/>
                </a:solidFill>
              </a:rPr>
              <a:t>\label</a:t>
            </a:r>
            <a:r>
              <a:rPr lang="en-GB" sz="2000" dirty="0"/>
              <a:t>{</a:t>
            </a:r>
            <a:r>
              <a:rPr lang="en-GB" sz="2000" dirty="0">
                <a:solidFill>
                  <a:schemeClr val="accent6">
                    <a:lumMod val="75000"/>
                  </a:schemeClr>
                </a:solidFill>
              </a:rPr>
              <a:t>eq2</a:t>
            </a:r>
            <a:r>
              <a:rPr lang="en-GB" sz="2000" dirty="0"/>
              <a:t>} 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% start equation command +labelling</a:t>
            </a:r>
            <a:endParaRPr lang="en-GB" sz="2000" dirty="0"/>
          </a:p>
          <a:p>
            <a:r>
              <a:rPr lang="en-GB" sz="2000" dirty="0">
                <a:solidFill>
                  <a:srgbClr val="0070C0"/>
                </a:solidFill>
              </a:rPr>
              <a:t>\begin</a:t>
            </a:r>
            <a:r>
              <a:rPr lang="en-GB" sz="2000" dirty="0"/>
              <a:t> {</a:t>
            </a:r>
            <a:r>
              <a:rPr lang="en-GB" sz="2000" dirty="0">
                <a:solidFill>
                  <a:schemeClr val="accent6">
                    <a:lumMod val="75000"/>
                  </a:schemeClr>
                </a:solidFill>
              </a:rPr>
              <a:t>split</a:t>
            </a:r>
            <a:r>
              <a:rPr lang="en-GB" sz="2000" dirty="0"/>
              <a:t>}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 % start splitting</a:t>
            </a:r>
            <a:endParaRPr lang="en-GB" sz="2000" dirty="0"/>
          </a:p>
          <a:p>
            <a:r>
              <a:rPr lang="en-GB" sz="2000" dirty="0" err="1"/>
              <a:t>MyVariable</a:t>
            </a:r>
            <a:r>
              <a:rPr lang="en-GB" sz="2000" dirty="0"/>
              <a:t> &amp; = P(s^2</a:t>
            </a:r>
            <a:r>
              <a:rPr lang="en-GB" sz="2000" dirty="0">
                <a:solidFill>
                  <a:srgbClr val="0070C0"/>
                </a:solidFill>
              </a:rPr>
              <a:t>\</a:t>
            </a:r>
            <a:r>
              <a:rPr lang="en-GB" sz="2000" dirty="0" err="1">
                <a:solidFill>
                  <a:srgbClr val="0070C0"/>
                </a:solidFill>
              </a:rPr>
              <a:t>cdot</a:t>
            </a:r>
            <a:r>
              <a:rPr lang="en-GB" sz="2000" dirty="0"/>
              <a:t> t)</a:t>
            </a:r>
            <a:r>
              <a:rPr lang="en-GB" sz="2000" dirty="0">
                <a:solidFill>
                  <a:srgbClr val="FF0000"/>
                </a:solidFill>
              </a:rPr>
              <a:t>\\</a:t>
            </a:r>
            <a:r>
              <a:rPr lang="en-GB" sz="2000" dirty="0"/>
              <a:t> 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% First row</a:t>
            </a:r>
            <a:endParaRPr lang="en-GB" sz="2000" dirty="0"/>
          </a:p>
          <a:p>
            <a:r>
              <a:rPr lang="en-GB" sz="2000" dirty="0"/>
              <a:t>&amp; = 2.02(876.16 </a:t>
            </a:r>
            <a:r>
              <a:rPr lang="en-GB" sz="2000" dirty="0">
                <a:solidFill>
                  <a:srgbClr val="0070C0"/>
                </a:solidFill>
              </a:rPr>
              <a:t>\</a:t>
            </a:r>
            <a:r>
              <a:rPr lang="en-GB" sz="2000" dirty="0" err="1">
                <a:solidFill>
                  <a:srgbClr val="0070C0"/>
                </a:solidFill>
              </a:rPr>
              <a:t>cdot</a:t>
            </a:r>
            <a:r>
              <a:rPr lang="en-GB" sz="2000" dirty="0">
                <a:solidFill>
                  <a:srgbClr val="0070C0"/>
                </a:solidFill>
              </a:rPr>
              <a:t> </a:t>
            </a:r>
            <a:r>
              <a:rPr lang="en-GB" sz="2000" dirty="0"/>
              <a:t>0.4)</a:t>
            </a:r>
            <a:r>
              <a:rPr lang="en-GB" sz="2000" dirty="0">
                <a:solidFill>
                  <a:srgbClr val="FF0000"/>
                </a:solidFill>
              </a:rPr>
              <a:t>\\ 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% Second row</a:t>
            </a:r>
            <a:endParaRPr lang="en-GB" sz="2000" dirty="0">
              <a:solidFill>
                <a:srgbClr val="FF0000"/>
              </a:solidFill>
            </a:endParaRPr>
          </a:p>
          <a:p>
            <a:r>
              <a:rPr lang="en-GB" sz="2000" dirty="0"/>
              <a:t>&amp; = 707.94(gr) etc..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 % Third row</a:t>
            </a:r>
            <a:endParaRPr lang="en-GB" sz="2000" dirty="0"/>
          </a:p>
          <a:p>
            <a:r>
              <a:rPr lang="en-GB" sz="2000" dirty="0">
                <a:solidFill>
                  <a:srgbClr val="0070C0"/>
                </a:solidFill>
              </a:rPr>
              <a:t>\end</a:t>
            </a:r>
            <a:r>
              <a:rPr lang="en-GB" sz="2000" dirty="0"/>
              <a:t>{</a:t>
            </a:r>
            <a:r>
              <a:rPr lang="en-GB" sz="2000" dirty="0">
                <a:solidFill>
                  <a:schemeClr val="accent6">
                    <a:lumMod val="75000"/>
                  </a:schemeClr>
                </a:solidFill>
              </a:rPr>
              <a:t>split</a:t>
            </a:r>
            <a:r>
              <a:rPr lang="en-GB" sz="2000" dirty="0"/>
              <a:t>}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 % stop splitting</a:t>
            </a:r>
            <a:endParaRPr lang="en-GB" sz="2000" dirty="0"/>
          </a:p>
          <a:p>
            <a:r>
              <a:rPr lang="en-GB" sz="2000" dirty="0">
                <a:solidFill>
                  <a:srgbClr val="0070C0"/>
                </a:solidFill>
              </a:rPr>
              <a:t>\end</a:t>
            </a:r>
            <a:r>
              <a:rPr lang="en-GB" sz="2000" dirty="0"/>
              <a:t>{</a:t>
            </a:r>
            <a:r>
              <a:rPr lang="en-GB" sz="2000" dirty="0">
                <a:solidFill>
                  <a:schemeClr val="accent6">
                    <a:lumMod val="75000"/>
                  </a:schemeClr>
                </a:solidFill>
              </a:rPr>
              <a:t>equation</a:t>
            </a:r>
            <a:r>
              <a:rPr lang="en-GB" sz="2000" dirty="0"/>
              <a:t>}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 % end equation command</a:t>
            </a:r>
            <a:endParaRPr lang="en-GB" sz="2000" dirty="0"/>
          </a:p>
        </p:txBody>
      </p:sp>
      <p:sp>
        <p:nvSpPr>
          <p:cNvPr id="9" name="Rectangle 8"/>
          <p:cNvSpPr/>
          <p:nvPr/>
        </p:nvSpPr>
        <p:spPr>
          <a:xfrm>
            <a:off x="203686" y="2603997"/>
            <a:ext cx="5151520" cy="193899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000" b="1" dirty="0"/>
              <a:t>Equation</a:t>
            </a:r>
          </a:p>
          <a:p>
            <a:endParaRPr lang="en-GB" sz="2000" b="1" dirty="0"/>
          </a:p>
          <a:p>
            <a:r>
              <a:rPr lang="en-GB" sz="2000" dirty="0">
                <a:solidFill>
                  <a:srgbClr val="0070C0"/>
                </a:solidFill>
              </a:rPr>
              <a:t>\begin</a:t>
            </a:r>
            <a:r>
              <a:rPr lang="en-GB" sz="2000" dirty="0"/>
              <a:t>{</a:t>
            </a:r>
            <a:r>
              <a:rPr lang="en-GB" sz="2000" dirty="0">
                <a:solidFill>
                  <a:schemeClr val="accent6">
                    <a:lumMod val="75000"/>
                  </a:schemeClr>
                </a:solidFill>
              </a:rPr>
              <a:t>equation</a:t>
            </a:r>
            <a:r>
              <a:rPr lang="en-GB" sz="2000" dirty="0"/>
              <a:t>} 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% start equation command</a:t>
            </a:r>
          </a:p>
          <a:p>
            <a:r>
              <a:rPr lang="en-GB" sz="2000" dirty="0"/>
              <a:t>E=mc^2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 % formula</a:t>
            </a:r>
            <a:endParaRPr lang="en-GB" sz="2000" dirty="0"/>
          </a:p>
          <a:p>
            <a:r>
              <a:rPr lang="en-GB" sz="2000" dirty="0">
                <a:solidFill>
                  <a:srgbClr val="0070C0"/>
                </a:solidFill>
              </a:rPr>
              <a:t>\label</a:t>
            </a:r>
            <a:r>
              <a:rPr lang="en-GB" sz="2000" dirty="0"/>
              <a:t>{</a:t>
            </a:r>
            <a:r>
              <a:rPr lang="en-GB" sz="2000" dirty="0">
                <a:solidFill>
                  <a:schemeClr val="accent6">
                    <a:lumMod val="75000"/>
                  </a:schemeClr>
                </a:solidFill>
              </a:rPr>
              <a:t>eq2</a:t>
            </a:r>
            <a:r>
              <a:rPr lang="en-GB" sz="2000" dirty="0"/>
              <a:t>} 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% Label for </a:t>
            </a:r>
            <a:r>
              <a:rPr lang="en-GB" sz="2000" dirty="0" err="1">
                <a:solidFill>
                  <a:schemeClr val="accent6">
                    <a:lumMod val="50000"/>
                  </a:schemeClr>
                </a:solidFill>
              </a:rPr>
              <a:t>crossref</a:t>
            </a:r>
            <a:endParaRPr lang="en-GB" sz="2000" dirty="0"/>
          </a:p>
          <a:p>
            <a:r>
              <a:rPr lang="en-GB" sz="2000" dirty="0">
                <a:solidFill>
                  <a:srgbClr val="0070C0"/>
                </a:solidFill>
              </a:rPr>
              <a:t>\end</a:t>
            </a:r>
            <a:r>
              <a:rPr lang="en-GB" sz="2000" dirty="0"/>
              <a:t>{</a:t>
            </a:r>
            <a:r>
              <a:rPr lang="en-GB" sz="2000" dirty="0">
                <a:solidFill>
                  <a:schemeClr val="accent6">
                    <a:lumMod val="75000"/>
                  </a:schemeClr>
                </a:solidFill>
              </a:rPr>
              <a:t>equation</a:t>
            </a:r>
            <a:r>
              <a:rPr lang="en-GB" sz="2000" dirty="0"/>
              <a:t>} 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% end equation command</a:t>
            </a:r>
            <a:endParaRPr lang="en-GB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206" y="5494140"/>
            <a:ext cx="1091326" cy="109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4383248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8" y="108642"/>
            <a:ext cx="11677423" cy="12883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9368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Chapters and Sections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3923224"/>
              </p:ext>
            </p:extLst>
          </p:nvPr>
        </p:nvGraphicFramePr>
        <p:xfrm>
          <a:off x="1742565" y="1854225"/>
          <a:ext cx="8580120" cy="2753674"/>
        </p:xfrm>
        <a:graphic>
          <a:graphicData uri="http://schemas.openxmlformats.org/drawingml/2006/table">
            <a:tbl>
              <a:tblPr/>
              <a:tblGrid>
                <a:gridCol w="4290060">
                  <a:extLst>
                    <a:ext uri="{9D8B030D-6E8A-4147-A177-3AD203B41FA5}">
                      <a16:colId xmlns:a16="http://schemas.microsoft.com/office/drawing/2014/main" val="3310723791"/>
                    </a:ext>
                  </a:extLst>
                </a:gridCol>
                <a:gridCol w="4290060">
                  <a:extLst>
                    <a:ext uri="{9D8B030D-6E8A-4147-A177-3AD203B41FA5}">
                      <a16:colId xmlns:a16="http://schemas.microsoft.com/office/drawing/2014/main" val="12766961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-1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\part{part}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773606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0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\chapter{chapter}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55035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1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\section{section}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71298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2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\subsection{subsection}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0349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3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\subsubsection{subsubsection}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5477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4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\paragraph{paragraph}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3642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5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\subparagraph{subparagraph}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670422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9097719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it-IT" sz="4800" dirty="0">
                <a:solidFill>
                  <a:schemeClr val="accent1"/>
                </a:solidFill>
              </a:rPr>
              <a:t>Today program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04E2CD-224D-4779-AF3B-4250E648E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</a:rPr>
              <a:t>Import snippets of code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Cross References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</a:rPr>
              <a:t>Footnotes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Bibliography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</a:rPr>
              <a:t>Import a document 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Workin</a:t>
            </a:r>
            <a:r>
              <a:rPr lang="en-GB" dirty="0">
                <a:solidFill>
                  <a:srgbClr val="041D40"/>
                </a:solidFill>
                <a:latin typeface="Source Sans Pro"/>
              </a:rPr>
              <a:t>g Collaboratively</a:t>
            </a:r>
            <a:endParaRPr lang="en-GB" b="0" i="0" dirty="0">
              <a:solidFill>
                <a:srgbClr val="041D40"/>
              </a:solidFill>
              <a:effectLst/>
              <a:latin typeface="Source Sans Pro"/>
            </a:endParaRPr>
          </a:p>
          <a:p>
            <a:endParaRPr lang="it-IT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5868216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8" y="108642"/>
            <a:ext cx="11677423" cy="12883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9368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Snippets of code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5492" y="1423838"/>
            <a:ext cx="4276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\</a:t>
            </a:r>
            <a:r>
              <a:rPr lang="en-GB" dirty="0" err="1"/>
              <a:t>usepackage</a:t>
            </a:r>
            <a:r>
              <a:rPr lang="en-GB" dirty="0"/>
              <a:t>{listings}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60862" y="5547455"/>
            <a:ext cx="4737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4"/>
              </a:rPr>
              <a:t>https://www.overleaf.com/learn/latex/Knitr</a:t>
            </a:r>
            <a:r>
              <a:rPr lang="en-GB" dirty="0"/>
              <a:t> </a:t>
            </a:r>
          </a:p>
        </p:txBody>
      </p:sp>
      <p:pic>
        <p:nvPicPr>
          <p:cNvPr id="2054" name="Picture 6" descr="KnitrDemo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63" y="2008812"/>
            <a:ext cx="10726193" cy="3397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12598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8" y="108642"/>
            <a:ext cx="11677423" cy="12883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9368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</a:rPr>
              <a:t>Import Tables from R</a:t>
            </a:r>
            <a:endParaRPr lang="en-GB" sz="5400" b="0" i="0" dirty="0">
              <a:solidFill>
                <a:schemeClr val="bg1"/>
              </a:solidFill>
              <a:effectLst/>
              <a:cs typeface="Calibri Ligh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DD25D8-6E05-43AA-8EDF-C009318DD199}"/>
              </a:ext>
            </a:extLst>
          </p:cNvPr>
          <p:cNvSpPr txBox="1"/>
          <p:nvPr/>
        </p:nvSpPr>
        <p:spPr>
          <a:xfrm>
            <a:off x="370114" y="1594757"/>
            <a:ext cx="6825342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library (tidyverse)</a:t>
            </a:r>
          </a:p>
          <a:p>
            <a:r>
              <a:rPr lang="en-US"/>
              <a:t>#Create breakout table of something</a:t>
            </a:r>
          </a:p>
          <a:p>
            <a:endParaRPr lang="en-US"/>
          </a:p>
          <a:p>
            <a:r>
              <a:rPr lang="en-US"/>
              <a:t>FlowersBreakout&lt;-  iris  %&gt;% </a:t>
            </a:r>
          </a:p>
          <a:p>
            <a:r>
              <a:rPr lang="en-US"/>
              <a:t>  group_by(Species) %&gt;% </a:t>
            </a:r>
          </a:p>
          <a:p>
            <a:r>
              <a:rPr lang="en-US"/>
              <a:t>  summarize(meanSepal = mean(Sepal.Length), meanPetal= mean(Petal.Length), number=n())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#Install and mount required packages</a:t>
            </a:r>
          </a:p>
          <a:p>
            <a:r>
              <a:rPr lang="en-US"/>
              <a:t>install.packages("xtable")</a:t>
            </a:r>
          </a:p>
          <a:p>
            <a:r>
              <a:rPr lang="en-US"/>
              <a:t>library(xtable)</a:t>
            </a:r>
          </a:p>
          <a:p>
            <a:endParaRPr lang="en-US"/>
          </a:p>
          <a:p>
            <a:r>
              <a:rPr lang="en-US"/>
              <a:t>print(xtable(FlowersBreakout, type = "latex", row.names = FALSE), file = "flowers.tex")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A51AB5-C0CD-4293-B1BD-63B7D516B431}"/>
              </a:ext>
            </a:extLst>
          </p:cNvPr>
          <p:cNvSpPr txBox="1"/>
          <p:nvPr/>
        </p:nvSpPr>
        <p:spPr>
          <a:xfrm>
            <a:off x="7536541" y="2420257"/>
            <a:ext cx="391341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Then import the .text file in your project and use 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\input{images/flowers}</a:t>
            </a:r>
          </a:p>
        </p:txBody>
      </p:sp>
    </p:spTree>
    <p:extLst>
      <p:ext uri="{BB962C8B-B14F-4D97-AF65-F5344CB8AC3E}">
        <p14:creationId xmlns:p14="http://schemas.microsoft.com/office/powerpoint/2010/main" val="3138549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38238" y="18472"/>
            <a:ext cx="4637247" cy="681134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5827D1F-2BEC-43DA-8D91-820E08523178}"/>
              </a:ext>
            </a:extLst>
          </p:cNvPr>
          <p:cNvSpPr txBox="1">
            <a:spLocks/>
          </p:cNvSpPr>
          <p:nvPr/>
        </p:nvSpPr>
        <p:spPr>
          <a:xfrm>
            <a:off x="313004" y="573825"/>
            <a:ext cx="3608896" cy="9129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Before starting …</a:t>
            </a:r>
          </a:p>
        </p:txBody>
      </p:sp>
      <p:pic>
        <p:nvPicPr>
          <p:cNvPr id="14" name="Content Placeholder 3">
            <a:extLst>
              <a:ext uri="{FF2B5EF4-FFF2-40B4-BE49-F238E27FC236}">
                <a16:creationId xmlns:a16="http://schemas.microsoft.com/office/drawing/2014/main" id="{19AFFDB5-AA77-47D8-9A7B-5174E53EB5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89" r="763" b="-6"/>
          <a:stretch/>
        </p:blipFill>
        <p:spPr>
          <a:xfrm>
            <a:off x="4968250" y="325905"/>
            <a:ext cx="2249424" cy="200261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C03360D-BF02-4F4E-9AEC-683F5DC49A88}"/>
              </a:ext>
            </a:extLst>
          </p:cNvPr>
          <p:cNvSpPr txBox="1">
            <a:spLocks/>
          </p:cNvSpPr>
          <p:nvPr/>
        </p:nvSpPr>
        <p:spPr>
          <a:xfrm>
            <a:off x="164936" y="1779269"/>
            <a:ext cx="4111499" cy="36771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/>
            <a:r>
              <a:rPr lang="en-US" sz="2400" b="1" dirty="0">
                <a:solidFill>
                  <a:srgbClr val="FFFFFF"/>
                </a:solidFill>
              </a:rPr>
              <a:t>Who am I </a:t>
            </a:r>
          </a:p>
          <a:p>
            <a:r>
              <a:rPr lang="en-US" sz="2400" dirty="0">
                <a:solidFill>
                  <a:srgbClr val="FFFFFF"/>
                </a:solidFill>
              </a:rPr>
              <a:t>I obtained a </a:t>
            </a:r>
            <a:r>
              <a:rPr lang="en-US" sz="2400" dirty="0" err="1">
                <a:solidFill>
                  <a:srgbClr val="FFFFFF"/>
                </a:solidFill>
              </a:rPr>
              <a:t>Phd</a:t>
            </a:r>
            <a:r>
              <a:rPr lang="en-US" sz="2400" dirty="0">
                <a:solidFill>
                  <a:srgbClr val="FFFFFF"/>
                </a:solidFill>
              </a:rPr>
              <a:t> in Classic from </a:t>
            </a:r>
            <a:r>
              <a:rPr lang="en-US" sz="2400" dirty="0" err="1">
                <a:solidFill>
                  <a:srgbClr val="FFFFFF"/>
                </a:solidFill>
              </a:rPr>
              <a:t>UEd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Training Manager with DCS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B6B0BA3-1A02-47E1-B887-AAEFAFA201BB}"/>
              </a:ext>
            </a:extLst>
          </p:cNvPr>
          <p:cNvPicPr/>
          <p:nvPr/>
        </p:nvPicPr>
        <p:blipFill rotWithShape="1">
          <a:blip r:embed="rId3"/>
          <a:srcRect r="2012" b="-5"/>
          <a:stretch/>
        </p:blipFill>
        <p:spPr>
          <a:xfrm>
            <a:off x="4968250" y="4210039"/>
            <a:ext cx="3363177" cy="249277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C8EFAB6-6E3C-414E-8EDC-C9F0B9EDA0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57" b="10152"/>
          <a:stretch/>
        </p:blipFill>
        <p:spPr>
          <a:xfrm>
            <a:off x="5093008" y="2304083"/>
            <a:ext cx="2249424" cy="20087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36A4012-8CA3-41E1-8FB5-95F32CD16A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680" b="-2"/>
          <a:stretch/>
        </p:blipFill>
        <p:spPr>
          <a:xfrm>
            <a:off x="7483934" y="0"/>
            <a:ext cx="4570677" cy="412217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CB2A75A-EC9A-41FD-919D-EF4F9E52EBD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3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511" y="3695700"/>
            <a:ext cx="2098550" cy="314782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88D67AA-585A-4D78-A3AB-F3F07E43FD5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6061" y="3698898"/>
            <a:ext cx="2098550" cy="314782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" t="21502" r="59872" b="21908"/>
          <a:stretch/>
        </p:blipFill>
        <p:spPr>
          <a:xfrm>
            <a:off x="841796" y="3093010"/>
            <a:ext cx="2975857" cy="4277064"/>
          </a:xfrm>
          <a:custGeom>
            <a:avLst/>
            <a:gdLst>
              <a:gd name="connsiteX0" fmla="*/ 2343548 w 7128913"/>
              <a:gd name="connsiteY0" fmla="*/ 0 h 6853457"/>
              <a:gd name="connsiteX1" fmla="*/ 5168877 w 7128913"/>
              <a:gd name="connsiteY1" fmla="*/ 0 h 6853457"/>
              <a:gd name="connsiteX2" fmla="*/ 5218299 w 7128913"/>
              <a:gd name="connsiteY2" fmla="*/ 19487 h 6853457"/>
              <a:gd name="connsiteX3" fmla="*/ 7014769 w 7128913"/>
              <a:gd name="connsiteY3" fmla="*/ 1610837 h 6853457"/>
              <a:gd name="connsiteX4" fmla="*/ 7128913 w 7128913"/>
              <a:gd name="connsiteY4" fmla="*/ 1827198 h 6853457"/>
              <a:gd name="connsiteX5" fmla="*/ 7128913 w 7128913"/>
              <a:gd name="connsiteY5" fmla="*/ 5131581 h 6853457"/>
              <a:gd name="connsiteX6" fmla="*/ 7091067 w 7128913"/>
              <a:gd name="connsiteY6" fmla="*/ 5210750 h 6853457"/>
              <a:gd name="connsiteX7" fmla="*/ 5546646 w 7128913"/>
              <a:gd name="connsiteY7" fmla="*/ 6783375 h 6853457"/>
              <a:gd name="connsiteX8" fmla="*/ 5409811 w 7128913"/>
              <a:gd name="connsiteY8" fmla="*/ 6853457 h 6853457"/>
              <a:gd name="connsiteX9" fmla="*/ 2102613 w 7128913"/>
              <a:gd name="connsiteY9" fmla="*/ 6853457 h 6853457"/>
              <a:gd name="connsiteX10" fmla="*/ 1965779 w 7128913"/>
              <a:gd name="connsiteY10" fmla="*/ 6783375 h 6853457"/>
              <a:gd name="connsiteX11" fmla="*/ 0 w 7128913"/>
              <a:gd name="connsiteY11" fmla="*/ 3480517 h 6853457"/>
              <a:gd name="connsiteX12" fmla="*/ 2294125 w 7128913"/>
              <a:gd name="connsiteY12" fmla="*/ 19487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668646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82" y="1"/>
            <a:ext cx="12110518" cy="14938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102" y="104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Cross referencing images and equations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756443" y="1768580"/>
            <a:ext cx="3114902" cy="15696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Cross Ref Figure</a:t>
            </a:r>
          </a:p>
          <a:p>
            <a:endParaRPr lang="en-GB" sz="2400" dirty="0"/>
          </a:p>
          <a:p>
            <a:r>
              <a:rPr lang="en-GB" sz="2400" dirty="0">
                <a:solidFill>
                  <a:srgbClr val="0070C0"/>
                </a:solidFill>
              </a:rPr>
              <a:t>\ref</a:t>
            </a:r>
            <a:r>
              <a:rPr lang="en-GB" sz="2400" dirty="0"/>
              <a:t>{</a:t>
            </a:r>
            <a:r>
              <a:rPr lang="en-GB" sz="2400" dirty="0" err="1">
                <a:solidFill>
                  <a:schemeClr val="accent6">
                    <a:lumMod val="75000"/>
                  </a:schemeClr>
                </a:solidFill>
              </a:rPr>
              <a:t>Figure:id</a:t>
            </a:r>
            <a:r>
              <a:rPr lang="en-GB" sz="2400" dirty="0"/>
              <a:t>}</a:t>
            </a:r>
          </a:p>
          <a:p>
            <a:endParaRPr lang="en-GB" sz="2400" dirty="0"/>
          </a:p>
        </p:txBody>
      </p:sp>
      <p:sp>
        <p:nvSpPr>
          <p:cNvPr id="5" name="Rectangle 4"/>
          <p:cNvSpPr/>
          <p:nvPr/>
        </p:nvSpPr>
        <p:spPr>
          <a:xfrm>
            <a:off x="8246210" y="1768580"/>
            <a:ext cx="3114902" cy="15696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Cross Ref Table</a:t>
            </a:r>
          </a:p>
          <a:p>
            <a:endParaRPr lang="en-GB" sz="2400" dirty="0"/>
          </a:p>
          <a:p>
            <a:r>
              <a:rPr lang="en-GB" sz="2400" dirty="0">
                <a:solidFill>
                  <a:srgbClr val="0070C0"/>
                </a:solidFill>
              </a:rPr>
              <a:t>\ref</a:t>
            </a:r>
            <a:r>
              <a:rPr lang="en-GB" sz="2400" dirty="0"/>
              <a:t>{</a:t>
            </a:r>
            <a:r>
              <a:rPr lang="en-GB" sz="2400" dirty="0" err="1">
                <a:solidFill>
                  <a:schemeClr val="accent6">
                    <a:lumMod val="75000"/>
                  </a:schemeClr>
                </a:solidFill>
              </a:rPr>
              <a:t>Table:id</a:t>
            </a:r>
            <a:r>
              <a:rPr lang="en-GB" sz="2400" dirty="0"/>
              <a:t>}</a:t>
            </a:r>
          </a:p>
          <a:p>
            <a:endParaRPr lang="en-GB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995438" y="4020891"/>
            <a:ext cx="8345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Cross referencing will make the reference update automatically if you add more images or equation before in the chapter!</a:t>
            </a:r>
          </a:p>
        </p:txBody>
      </p:sp>
      <p:sp>
        <p:nvSpPr>
          <p:cNvPr id="7" name="Rectangle 6"/>
          <p:cNvSpPr/>
          <p:nvPr/>
        </p:nvSpPr>
        <p:spPr>
          <a:xfrm>
            <a:off x="4608006" y="1768580"/>
            <a:ext cx="3114902" cy="15696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Cross Ref Equation</a:t>
            </a:r>
          </a:p>
          <a:p>
            <a:endParaRPr lang="en-GB" sz="2400" dirty="0"/>
          </a:p>
          <a:p>
            <a:r>
              <a:rPr lang="en-GB" sz="2400" dirty="0">
                <a:solidFill>
                  <a:srgbClr val="0070C0"/>
                </a:solidFill>
              </a:rPr>
              <a:t>\ref</a:t>
            </a:r>
            <a:r>
              <a:rPr lang="en-GB" sz="2400" dirty="0"/>
              <a:t>{</a:t>
            </a:r>
            <a:r>
              <a:rPr lang="en-GB" sz="2400" dirty="0" err="1">
                <a:solidFill>
                  <a:schemeClr val="accent6">
                    <a:lumMod val="75000"/>
                  </a:schemeClr>
                </a:solidFill>
              </a:rPr>
              <a:t>Equation:id</a:t>
            </a:r>
            <a:r>
              <a:rPr lang="en-GB" sz="2400" dirty="0"/>
              <a:t>}</a:t>
            </a:r>
          </a:p>
          <a:p>
            <a:endParaRPr lang="en-GB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9941926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25" y="0"/>
            <a:ext cx="12097675" cy="16386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235" y="167814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Footnotes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905216" y="1723599"/>
            <a:ext cx="6327245" cy="10156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GB" sz="2000" b="1" dirty="0"/>
              <a:t>For what we normally use footnote command is very easy</a:t>
            </a:r>
          </a:p>
          <a:p>
            <a:endParaRPr lang="en-GB" sz="20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GB" sz="2000" dirty="0">
                <a:solidFill>
                  <a:schemeClr val="accent5">
                    <a:lumMod val="75000"/>
                  </a:schemeClr>
                </a:solidFill>
              </a:rPr>
              <a:t>\footnote</a:t>
            </a:r>
            <a:r>
              <a:rPr lang="en-GB" sz="2000" dirty="0"/>
              <a:t>{Here goes the text I want in my footnote}</a:t>
            </a:r>
          </a:p>
        </p:txBody>
      </p:sp>
      <p:sp>
        <p:nvSpPr>
          <p:cNvPr id="5" name="Rectangle 4"/>
          <p:cNvSpPr/>
          <p:nvPr/>
        </p:nvSpPr>
        <p:spPr>
          <a:xfrm>
            <a:off x="2903485" y="3776842"/>
            <a:ext cx="633070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b="1" dirty="0"/>
              <a:t>More at:</a:t>
            </a:r>
            <a:endParaRPr lang="en-GB" sz="2400" b="1" dirty="0">
              <a:hlinkClick r:id="rId3"/>
            </a:endParaRPr>
          </a:p>
          <a:p>
            <a:endParaRPr lang="en-GB" sz="2400" dirty="0">
              <a:hlinkClick r:id="rId3"/>
            </a:endParaRPr>
          </a:p>
          <a:p>
            <a:r>
              <a:rPr lang="en-GB" sz="2400" dirty="0">
                <a:hlinkClick r:id="rId3"/>
              </a:rPr>
              <a:t>https://www.overleaf.com/learn/latex/Footnotes</a:t>
            </a:r>
            <a:endParaRPr lang="en-GB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5579430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4"/>
            <a:ext cx="12192000" cy="13154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-23656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Bibliography</a:t>
            </a:r>
          </a:p>
        </p:txBody>
      </p:sp>
      <p:sp>
        <p:nvSpPr>
          <p:cNvPr id="4" name="Rectangle 3"/>
          <p:cNvSpPr/>
          <p:nvPr/>
        </p:nvSpPr>
        <p:spPr>
          <a:xfrm>
            <a:off x="277498" y="1351816"/>
            <a:ext cx="3057440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GB" b="1" dirty="0"/>
              <a:t>Cite in footnote or text</a:t>
            </a:r>
          </a:p>
          <a:p>
            <a:r>
              <a:rPr lang="en-GB" dirty="0">
                <a:solidFill>
                  <a:srgbClr val="0070C0"/>
                </a:solidFill>
              </a:rPr>
              <a:t>\cite</a:t>
            </a:r>
            <a:r>
              <a:rPr lang="en-GB" dirty="0"/>
              <a:t>{</a:t>
            </a:r>
            <a:r>
              <a:rPr lang="en-GB" dirty="0" err="1"/>
              <a:t>IdbookFrom.bibFile</a:t>
            </a:r>
            <a:r>
              <a:rPr lang="en-GB" dirty="0"/>
              <a:t>}: 73.}</a:t>
            </a:r>
          </a:p>
        </p:txBody>
      </p:sp>
      <p:sp>
        <p:nvSpPr>
          <p:cNvPr id="5" name="Rectangle 4"/>
          <p:cNvSpPr/>
          <p:nvPr/>
        </p:nvSpPr>
        <p:spPr>
          <a:xfrm>
            <a:off x="3613638" y="1351816"/>
            <a:ext cx="3448252" cy="70788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GB" sz="2000" b="1" dirty="0"/>
              <a:t>Manage bibliography/citations</a:t>
            </a:r>
          </a:p>
          <a:p>
            <a:r>
              <a:rPr lang="en-GB" sz="2000" dirty="0">
                <a:solidFill>
                  <a:schemeClr val="accent5">
                    <a:lumMod val="75000"/>
                  </a:schemeClr>
                </a:solidFill>
              </a:rPr>
              <a:t>\</a:t>
            </a:r>
            <a:r>
              <a:rPr lang="en-GB" sz="2000" dirty="0" err="1">
                <a:solidFill>
                  <a:schemeClr val="accent5">
                    <a:lumMod val="75000"/>
                  </a:schemeClr>
                </a:solidFill>
              </a:rPr>
              <a:t>usepackage</a:t>
            </a:r>
            <a:r>
              <a:rPr lang="en-GB" sz="2000" dirty="0"/>
              <a:t>{</a:t>
            </a:r>
            <a:r>
              <a:rPr lang="en-GB" sz="2000" dirty="0" err="1">
                <a:solidFill>
                  <a:schemeClr val="accent5">
                    <a:lumMod val="75000"/>
                  </a:schemeClr>
                </a:solidFill>
              </a:rPr>
              <a:t>natbib</a:t>
            </a:r>
            <a:r>
              <a:rPr lang="en-GB" sz="2000" dirty="0"/>
              <a:t>}</a:t>
            </a:r>
            <a:r>
              <a:rPr lang="en-GB" sz="2000" dirty="0">
                <a:solidFill>
                  <a:schemeClr val="accent5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6" name="Rectangle 5"/>
          <p:cNvSpPr/>
          <p:nvPr/>
        </p:nvSpPr>
        <p:spPr>
          <a:xfrm>
            <a:off x="277499" y="2299606"/>
            <a:ext cx="6784392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b="1" dirty="0"/>
              <a:t>Add bibliography</a:t>
            </a:r>
          </a:p>
          <a:p>
            <a:r>
              <a:rPr lang="en-GB" dirty="0">
                <a:solidFill>
                  <a:schemeClr val="accent5">
                    <a:lumMod val="75000"/>
                  </a:schemeClr>
                </a:solidFill>
              </a:rPr>
              <a:t>\</a:t>
            </a:r>
            <a:r>
              <a:rPr lang="en-GB" dirty="0" err="1">
                <a:solidFill>
                  <a:schemeClr val="accent5">
                    <a:lumMod val="75000"/>
                  </a:schemeClr>
                </a:solidFill>
              </a:rPr>
              <a:t>addcontentsline</a:t>
            </a:r>
            <a:r>
              <a:rPr lang="en-GB" dirty="0"/>
              <a:t>{toc}{chapter}{Bibliography} 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</a:rPr>
              <a:t>%  Add </a:t>
            </a:r>
            <a:r>
              <a:rPr lang="en-GB" dirty="0" err="1">
                <a:solidFill>
                  <a:schemeClr val="accent6">
                    <a:lumMod val="50000"/>
                  </a:schemeClr>
                </a:solidFill>
              </a:rPr>
              <a:t>biblio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</a:rPr>
              <a:t> to toc</a:t>
            </a:r>
          </a:p>
          <a:p>
            <a:r>
              <a:rPr lang="en-GB" dirty="0">
                <a:solidFill>
                  <a:schemeClr val="accent5">
                    <a:lumMod val="75000"/>
                  </a:schemeClr>
                </a:solidFill>
              </a:rPr>
              <a:t>\chapter</a:t>
            </a:r>
            <a:r>
              <a:rPr lang="en-GB" dirty="0"/>
              <a:t>*{Bibliography} 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</a:rPr>
              <a:t>%  Call it bibliography rather than references</a:t>
            </a:r>
            <a:endParaRPr lang="en-GB" dirty="0"/>
          </a:p>
          <a:p>
            <a:r>
              <a:rPr lang="en-GB" dirty="0">
                <a:solidFill>
                  <a:schemeClr val="accent5">
                    <a:lumMod val="75000"/>
                  </a:schemeClr>
                </a:solidFill>
              </a:rPr>
              <a:t>\</a:t>
            </a:r>
            <a:r>
              <a:rPr lang="en-GB" dirty="0" err="1">
                <a:solidFill>
                  <a:schemeClr val="accent5">
                    <a:lumMod val="75000"/>
                  </a:schemeClr>
                </a:solidFill>
              </a:rPr>
              <a:t>markboth</a:t>
            </a:r>
            <a:r>
              <a:rPr lang="en-GB" dirty="0"/>
              <a:t>{Bibliography}{Bibliography}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</a:rPr>
              <a:t> %  Add </a:t>
            </a:r>
            <a:r>
              <a:rPr lang="en-GB" dirty="0" err="1">
                <a:solidFill>
                  <a:schemeClr val="accent6">
                    <a:lumMod val="50000"/>
                  </a:schemeClr>
                </a:solidFill>
              </a:rPr>
              <a:t>biblio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</a:rPr>
              <a:t> in header</a:t>
            </a:r>
            <a:endParaRPr lang="en-GB" dirty="0"/>
          </a:p>
          <a:p>
            <a:r>
              <a:rPr lang="en-GB" dirty="0">
                <a:solidFill>
                  <a:schemeClr val="accent5">
                    <a:lumMod val="75000"/>
                  </a:schemeClr>
                </a:solidFill>
              </a:rPr>
              <a:t>\bibliography</a:t>
            </a:r>
            <a:r>
              <a:rPr lang="en-GB" dirty="0"/>
              <a:t>{References} 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</a:rPr>
              <a:t>%  Add write the </a:t>
            </a:r>
            <a:r>
              <a:rPr lang="en-GB" dirty="0" err="1">
                <a:solidFill>
                  <a:schemeClr val="accent6">
                    <a:lumMod val="50000"/>
                  </a:schemeClr>
                </a:solidFill>
              </a:rPr>
              <a:t>biblio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</a:rPr>
              <a:t> using which file</a:t>
            </a:r>
            <a:endParaRPr lang="en-GB" dirty="0"/>
          </a:p>
          <a:p>
            <a:r>
              <a:rPr lang="en-GB" dirty="0">
                <a:solidFill>
                  <a:schemeClr val="accent5">
                    <a:lumMod val="75000"/>
                  </a:schemeClr>
                </a:solidFill>
              </a:rPr>
              <a:t>\</a:t>
            </a:r>
            <a:r>
              <a:rPr lang="en-GB" dirty="0" err="1">
                <a:solidFill>
                  <a:schemeClr val="accent5">
                    <a:lumMod val="75000"/>
                  </a:schemeClr>
                </a:solidFill>
              </a:rPr>
              <a:t>bibliographystyle</a:t>
            </a:r>
            <a:r>
              <a:rPr lang="en-GB" dirty="0"/>
              <a:t>{</a:t>
            </a:r>
            <a:r>
              <a:rPr lang="en-GB" dirty="0" err="1"/>
              <a:t>apalike</a:t>
            </a:r>
            <a:r>
              <a:rPr lang="en-GB" dirty="0"/>
              <a:t>} 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</a:rPr>
              <a:t>%  Style of </a:t>
            </a:r>
            <a:r>
              <a:rPr lang="en-GB" dirty="0" err="1">
                <a:solidFill>
                  <a:schemeClr val="accent6">
                    <a:lumMod val="50000"/>
                  </a:schemeClr>
                </a:solidFill>
              </a:rPr>
              <a:t>biblio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</a:rPr>
              <a:t> and citation 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277498" y="4160833"/>
            <a:ext cx="6066789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GB" b="1" dirty="0"/>
              <a:t>More on Citation styles</a:t>
            </a:r>
            <a:endParaRPr lang="en-GB" b="1" dirty="0">
              <a:hlinkClick r:id="rId3"/>
            </a:endParaRPr>
          </a:p>
          <a:p>
            <a:r>
              <a:rPr lang="en-GB" dirty="0">
                <a:hlinkClick r:id="rId3"/>
              </a:rPr>
              <a:t>https://www.overleaf.com/learn/latex/Biblatex_citation_styles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2206636" y="5130163"/>
            <a:ext cx="79553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https://www.overleaf.com/learn/latex/Bibliography_management_with_bibtex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7207586" y="1351816"/>
            <a:ext cx="4539800" cy="317009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000" dirty="0"/>
              <a:t>.BIB example</a:t>
            </a:r>
          </a:p>
          <a:p>
            <a:endParaRPr lang="en-GB" sz="2000" dirty="0"/>
          </a:p>
          <a:p>
            <a:r>
              <a:rPr lang="en-GB" sz="2000" dirty="0"/>
              <a:t>@book{Croom2011,</a:t>
            </a:r>
          </a:p>
          <a:p>
            <a:r>
              <a:rPr lang="en-GB" sz="2000" dirty="0"/>
              <a:t>address = {</a:t>
            </a:r>
            <a:r>
              <a:rPr lang="en-GB" sz="2000" dirty="0" err="1"/>
              <a:t>Briscombe</a:t>
            </a:r>
            <a:r>
              <a:rPr lang="en-GB" sz="2000" dirty="0"/>
              <a:t> Port Stroud, </a:t>
            </a:r>
            <a:r>
              <a:rPr lang="en-GB" sz="2000" dirty="0" err="1"/>
              <a:t>Glouchestershire</a:t>
            </a:r>
            <a:r>
              <a:rPr lang="en-GB" sz="2000" dirty="0"/>
              <a:t>},</a:t>
            </a:r>
          </a:p>
          <a:p>
            <a:r>
              <a:rPr lang="en-GB" sz="2000" dirty="0"/>
              <a:t>author = {</a:t>
            </a:r>
            <a:r>
              <a:rPr lang="en-GB" sz="2000" dirty="0" err="1"/>
              <a:t>Croom</a:t>
            </a:r>
            <a:r>
              <a:rPr lang="en-GB" sz="2000" dirty="0"/>
              <a:t>, Alexandra},</a:t>
            </a:r>
          </a:p>
          <a:p>
            <a:r>
              <a:rPr lang="en-GB" sz="2000" dirty="0"/>
              <a:t>publisher = {The History Press},</a:t>
            </a:r>
          </a:p>
          <a:p>
            <a:r>
              <a:rPr lang="en-GB" sz="2000" dirty="0"/>
              <a:t>title = {{Running the Roman home}},</a:t>
            </a:r>
          </a:p>
          <a:p>
            <a:r>
              <a:rPr lang="en-GB" sz="2000" dirty="0"/>
              <a:t>year = {2011}</a:t>
            </a:r>
          </a:p>
          <a:p>
            <a:r>
              <a:rPr lang="en-GB" sz="2000" dirty="0"/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858666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67446" cy="12403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30296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Bibliography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46" y="1706903"/>
            <a:ext cx="9858375" cy="34004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4180397" y="1189834"/>
            <a:ext cx="290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err="1"/>
              <a:t>Natnib</a:t>
            </a:r>
            <a:r>
              <a:rPr lang="en-GB" sz="2400" b="1" dirty="0"/>
              <a:t> options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11071" y="5225818"/>
            <a:ext cx="59509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4"/>
              </a:rPr>
              <a:t>https://www.overleaf.com/learn/latex/Natbib_citation_styles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0132386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66" y="2649"/>
            <a:ext cx="12124834" cy="13943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656" y="0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Import from </a:t>
            </a:r>
            <a:r>
              <a:rPr lang="en-GB" sz="5400" b="0" i="0" dirty="0" err="1">
                <a:solidFill>
                  <a:schemeClr val="bg1"/>
                </a:solidFill>
                <a:effectLst/>
              </a:rPr>
              <a:t>Openoffice</a:t>
            </a:r>
            <a:endParaRPr lang="en-GB" sz="5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8235" y="1624257"/>
            <a:ext cx="6380849" cy="313932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GB" b="1" dirty="0"/>
              <a:t>Download the extension</a:t>
            </a:r>
            <a:endParaRPr lang="en-GB" b="1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https://extensions.libreoffice.org/extensions/writer2latex-1/1-6.1</a:t>
            </a:r>
            <a:endParaRPr lang="en-GB" dirty="0"/>
          </a:p>
          <a:p>
            <a:endParaRPr lang="en-GB" dirty="0"/>
          </a:p>
          <a:p>
            <a:r>
              <a:rPr lang="en-GB" dirty="0"/>
              <a:t>You need either Open office or </a:t>
            </a:r>
            <a:r>
              <a:rPr lang="en-GB" dirty="0" err="1"/>
              <a:t>Libre</a:t>
            </a:r>
            <a:r>
              <a:rPr lang="en-GB" dirty="0"/>
              <a:t> office no free plugin for word</a:t>
            </a:r>
          </a:p>
          <a:p>
            <a:endParaRPr lang="en-GB" dirty="0"/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Go to tools &gt; Extension manager and add the new extension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Go to Export &gt; Select </a:t>
            </a:r>
            <a:r>
              <a:rPr lang="en-GB" dirty="0" err="1"/>
              <a:t>LaTeX</a:t>
            </a:r>
            <a:r>
              <a:rPr lang="en-GB" dirty="0"/>
              <a:t> 2e </a:t>
            </a:r>
            <a:r>
              <a:rPr lang="en-GB" dirty="0" err="1"/>
              <a:t>etc</a:t>
            </a:r>
            <a:r>
              <a:rPr lang="en-GB" dirty="0"/>
              <a:t> in file extension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Save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 overleaf navigate to the folder you want it in and upload it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0384" y="1472103"/>
            <a:ext cx="5249031" cy="36644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472474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it-IT" sz="4800" dirty="0">
                <a:solidFill>
                  <a:schemeClr val="accent1"/>
                </a:solidFill>
              </a:rPr>
              <a:t>Today program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04E2CD-224D-4779-AF3B-4250E648E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What is </a:t>
            </a:r>
            <a:r>
              <a:rPr lang="en-GB" b="0" i="0" dirty="0" err="1">
                <a:solidFill>
                  <a:srgbClr val="041D40"/>
                </a:solidFill>
                <a:effectLst/>
                <a:latin typeface="Source Sans Pro"/>
              </a:rPr>
              <a:t>LaTeX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? And what is Overleaf? Why use them?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</a:rPr>
              <a:t>Different types of Documents</a:t>
            </a:r>
            <a:endParaRPr lang="en-GB" b="0" i="0" dirty="0">
              <a:solidFill>
                <a:srgbClr val="041D40"/>
              </a:solidFill>
              <a:effectLst/>
              <a:latin typeface="Source Sans Pro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Writing your first piece of </a:t>
            </a:r>
            <a:r>
              <a:rPr lang="en-GB" b="0" i="0" dirty="0" err="1">
                <a:solidFill>
                  <a:srgbClr val="041D40"/>
                </a:solidFill>
                <a:effectLst/>
                <a:latin typeface="Source Sans Pro"/>
              </a:rPr>
              <a:t>LaTeX</a:t>
            </a:r>
            <a:endParaRPr lang="en-GB" b="0" i="0" dirty="0">
              <a:solidFill>
                <a:srgbClr val="041D40"/>
              </a:solidFill>
              <a:effectLst/>
              <a:latin typeface="Source Sans Pro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The preamble of a document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Adding a title, author and date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Bold, Italics and Underlining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</a:rPr>
              <a:t>Formatting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Using Colours</a:t>
            </a:r>
          </a:p>
          <a:p>
            <a:endParaRPr lang="it-IT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144294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81" y="75394"/>
            <a:ext cx="12000473" cy="11371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790" y="96366"/>
            <a:ext cx="11139854" cy="79697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What is Latex?</a:t>
            </a:r>
            <a:endParaRPr 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3313" y="1493426"/>
            <a:ext cx="1170139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i="0" dirty="0">
                <a:effectLst/>
                <a:latin typeface="CMU Serif"/>
              </a:rPr>
              <a:t>L</a:t>
            </a:r>
            <a:r>
              <a:rPr lang="en-GB" sz="2000" b="1" i="0" cap="all" dirty="0">
                <a:effectLst/>
                <a:latin typeface="CMU Serif"/>
              </a:rPr>
              <a:t>A</a:t>
            </a:r>
            <a:r>
              <a:rPr lang="en-GB" sz="2000" b="1" i="0" dirty="0">
                <a:effectLst/>
                <a:latin typeface="CMU Serif"/>
              </a:rPr>
              <a:t>T</a:t>
            </a:r>
            <a:r>
              <a:rPr lang="en-GB" sz="2000" b="1" i="0" cap="all" dirty="0">
                <a:effectLst/>
                <a:latin typeface="CMU Serif"/>
              </a:rPr>
              <a:t>E</a:t>
            </a:r>
            <a:r>
              <a:rPr lang="en-GB" sz="2000" b="1" i="0" dirty="0">
                <a:effectLst/>
                <a:latin typeface="CMU Serif"/>
              </a:rPr>
              <a:t>X</a:t>
            </a:r>
            <a:r>
              <a:rPr lang="en-GB" sz="2000" b="1" i="0" dirty="0">
                <a:effectLst/>
                <a:latin typeface="Lato"/>
              </a:rPr>
              <a:t> </a:t>
            </a:r>
            <a:r>
              <a:rPr lang="en-GB" sz="2000" b="0" i="0" dirty="0">
                <a:effectLst/>
                <a:latin typeface="Lato"/>
              </a:rPr>
              <a:t>(pronounced </a:t>
            </a:r>
            <a:r>
              <a:rPr lang="en-GB" sz="2000" b="0" i="1" dirty="0">
                <a:effectLst/>
                <a:latin typeface="Lato"/>
              </a:rPr>
              <a:t>LAY-</a:t>
            </a:r>
            <a:r>
              <a:rPr lang="en-GB" sz="2000" b="0" i="1" dirty="0" err="1">
                <a:effectLst/>
                <a:latin typeface="Lato"/>
              </a:rPr>
              <a:t>tek</a:t>
            </a:r>
            <a:r>
              <a:rPr lang="en-GB" sz="2000" b="0" i="0" dirty="0">
                <a:effectLst/>
                <a:latin typeface="Lato"/>
              </a:rPr>
              <a:t> or </a:t>
            </a:r>
            <a:r>
              <a:rPr lang="en-GB" sz="2000" b="0" i="1" dirty="0">
                <a:effectLst/>
                <a:latin typeface="Lato"/>
              </a:rPr>
              <a:t>LAH-</a:t>
            </a:r>
            <a:r>
              <a:rPr lang="en-GB" sz="2000" b="0" i="1" dirty="0" err="1">
                <a:effectLst/>
                <a:latin typeface="Lato"/>
              </a:rPr>
              <a:t>tek</a:t>
            </a:r>
            <a:r>
              <a:rPr lang="en-GB" sz="2000" b="0" i="0" dirty="0">
                <a:effectLst/>
                <a:latin typeface="Lato"/>
              </a:rPr>
              <a:t>) is a tool used to create </a:t>
            </a:r>
            <a:r>
              <a:rPr lang="en-GB" sz="2000" b="1" i="0" dirty="0">
                <a:effectLst/>
                <a:latin typeface="Lato"/>
              </a:rPr>
              <a:t>professional-looking documents</a:t>
            </a:r>
            <a:r>
              <a:rPr lang="en-GB" sz="2000" b="0" i="0" dirty="0">
                <a:effectLst/>
                <a:latin typeface="Lato"/>
              </a:rPr>
              <a:t>. It is based on the </a:t>
            </a:r>
            <a:r>
              <a:rPr lang="en-GB" sz="2000" b="1" i="0" dirty="0">
                <a:effectLst/>
                <a:latin typeface="Lato"/>
              </a:rPr>
              <a:t>WYSIWYM</a:t>
            </a:r>
            <a:r>
              <a:rPr lang="en-GB" sz="2000" b="0" i="0" dirty="0">
                <a:effectLst/>
                <a:latin typeface="Lato"/>
              </a:rPr>
              <a:t> (what you see is what you mean) idea, meaning you only have </a:t>
            </a:r>
            <a:r>
              <a:rPr lang="en-GB" sz="2000" b="1" i="0" dirty="0">
                <a:effectLst/>
                <a:latin typeface="Lato"/>
              </a:rPr>
              <a:t>focus on the contents</a:t>
            </a:r>
            <a:r>
              <a:rPr lang="en-GB" sz="2000" b="0" i="0" dirty="0">
                <a:effectLst/>
                <a:latin typeface="Lato"/>
              </a:rPr>
              <a:t> of your document and the computer will </a:t>
            </a:r>
            <a:r>
              <a:rPr lang="en-GB" sz="2000" b="1" i="0" dirty="0">
                <a:effectLst/>
                <a:latin typeface="Lato"/>
              </a:rPr>
              <a:t>take care of the formatting</a:t>
            </a:r>
            <a:r>
              <a:rPr lang="en-GB" sz="2000" b="0" i="0" dirty="0">
                <a:effectLst/>
                <a:latin typeface="Lato"/>
              </a:rPr>
              <a:t>. Instead of spacing out text on a page to control formatting, as with Microsoft Word or </a:t>
            </a:r>
            <a:r>
              <a:rPr lang="en-GB" sz="2000" b="0" i="0" dirty="0" err="1">
                <a:effectLst/>
                <a:latin typeface="Lato"/>
              </a:rPr>
              <a:t>LibreOffice</a:t>
            </a:r>
            <a:r>
              <a:rPr lang="en-GB" sz="2000" b="0" i="0" dirty="0">
                <a:effectLst/>
                <a:latin typeface="Lato"/>
              </a:rPr>
              <a:t> Writer, users can enter plain text and let </a:t>
            </a:r>
            <a:r>
              <a:rPr lang="en-GB" sz="2000" b="1" i="0" dirty="0">
                <a:effectLst/>
                <a:latin typeface="CMU Serif"/>
              </a:rPr>
              <a:t>L</a:t>
            </a:r>
            <a:r>
              <a:rPr lang="en-GB" sz="2000" b="1" i="0" cap="all" dirty="0">
                <a:effectLst/>
                <a:latin typeface="CMU Serif"/>
              </a:rPr>
              <a:t>A</a:t>
            </a:r>
            <a:r>
              <a:rPr lang="en-GB" sz="2000" b="1" i="0" dirty="0">
                <a:effectLst/>
                <a:latin typeface="CMU Serif"/>
              </a:rPr>
              <a:t>T</a:t>
            </a:r>
            <a:r>
              <a:rPr lang="en-GB" sz="2000" b="1" i="0" cap="all" dirty="0">
                <a:effectLst/>
                <a:latin typeface="CMU Serif"/>
              </a:rPr>
              <a:t>E</a:t>
            </a:r>
            <a:r>
              <a:rPr lang="en-GB" sz="2000" b="1" i="0" dirty="0">
                <a:effectLst/>
                <a:latin typeface="CMU Serif"/>
              </a:rPr>
              <a:t>X</a:t>
            </a:r>
            <a:r>
              <a:rPr lang="en-GB" sz="2000" b="1" i="0" dirty="0">
                <a:effectLst/>
                <a:latin typeface="Lato"/>
              </a:rPr>
              <a:t> take care of the rest</a:t>
            </a:r>
            <a:r>
              <a:rPr lang="en-GB" sz="2000" b="0" i="0" dirty="0">
                <a:effectLst/>
                <a:latin typeface="Lato"/>
              </a:rPr>
              <a:t>.</a:t>
            </a:r>
            <a:endParaRPr lang="en-GB" sz="2000" dirty="0"/>
          </a:p>
        </p:txBody>
      </p:sp>
      <p:pic>
        <p:nvPicPr>
          <p:cNvPr id="2052" name="Picture 4" descr="Image result for latex software logo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8" y="3283175"/>
            <a:ext cx="3739572" cy="186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2054" name="Picture 6" descr="Image result for latex software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5663" y="2985796"/>
            <a:ext cx="5416292" cy="2957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0604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10518" cy="14632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56" y="294564"/>
            <a:ext cx="11139854" cy="71942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Why learning Latex?</a:t>
            </a:r>
            <a:endParaRPr 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3705" y="1559653"/>
            <a:ext cx="11592590" cy="36830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L</a:t>
            </a:r>
            <a:r>
              <a:rPr lang="en-GB" sz="2000" cap="all" dirty="0"/>
              <a:t>A</a:t>
            </a:r>
            <a:r>
              <a:rPr lang="en-GB" sz="2000" dirty="0"/>
              <a:t>T</a:t>
            </a:r>
            <a:r>
              <a:rPr lang="en-GB" sz="2000" cap="all" dirty="0"/>
              <a:t>E</a:t>
            </a:r>
            <a:r>
              <a:rPr lang="en-GB" sz="2000" dirty="0"/>
              <a:t>X is used for scientific documents, books, as well as many other </a:t>
            </a:r>
            <a:r>
              <a:rPr lang="en-GB" sz="2000" b="1" dirty="0"/>
              <a:t>forms of publishing</a:t>
            </a:r>
            <a:r>
              <a:rPr lang="en-GB" sz="2000" dirty="0"/>
              <a:t>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It allows users to very quickly </a:t>
            </a:r>
            <a:r>
              <a:rPr lang="en-GB" sz="2000" b="1" dirty="0"/>
              <a:t>tackle the more complicated parts of typesetting automatically</a:t>
            </a:r>
            <a:r>
              <a:rPr lang="en-GB" sz="2000" dirty="0"/>
              <a:t> (e.g. Table of Content)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000" b="1" i="1" dirty="0"/>
              <a:t>Packages</a:t>
            </a:r>
            <a:r>
              <a:rPr lang="en-GB" sz="2000" dirty="0"/>
              <a:t> allow users to add </a:t>
            </a:r>
            <a:r>
              <a:rPr lang="en-GB" sz="2000" b="1" dirty="0"/>
              <a:t>footnotes, draw schematics, create tables </a:t>
            </a:r>
            <a:r>
              <a:rPr lang="en-GB" sz="2000" dirty="0"/>
              <a:t>etc.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It </a:t>
            </a:r>
            <a:r>
              <a:rPr lang="en-GB" sz="2000" b="1" dirty="0"/>
              <a:t>separates the content of the document from the style</a:t>
            </a:r>
            <a:r>
              <a:rPr lang="en-GB" sz="2000" dirty="0"/>
              <a:t>. This means that once you have written the content of your document, we can change its appearance with ease.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You can create </a:t>
            </a:r>
            <a:r>
              <a:rPr lang="en-GB" sz="2000" b="1" dirty="0"/>
              <a:t>one style of document </a:t>
            </a:r>
            <a:r>
              <a:rPr lang="en-GB" sz="2000" dirty="0"/>
              <a:t>which can be </a:t>
            </a:r>
            <a:r>
              <a:rPr lang="en-GB" sz="2000" b="1" dirty="0"/>
              <a:t>used for many different documents.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Many </a:t>
            </a:r>
            <a:r>
              <a:rPr lang="en-GB" sz="2000" b="1" dirty="0"/>
              <a:t>scientific journals </a:t>
            </a:r>
            <a:r>
              <a:rPr lang="en-GB" sz="2000" dirty="0"/>
              <a:t>to create </a:t>
            </a:r>
            <a:r>
              <a:rPr lang="en-GB" sz="2000" b="1" dirty="0"/>
              <a:t>templates </a:t>
            </a:r>
            <a:r>
              <a:rPr lang="en-GB" sz="2000" dirty="0"/>
              <a:t>for submissions. These templates have a pre-made layout meaning that only the content needs to be added.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There are </a:t>
            </a:r>
            <a:r>
              <a:rPr lang="en-GB" sz="2000" b="1" dirty="0"/>
              <a:t>hundreds of </a:t>
            </a:r>
            <a:r>
              <a:rPr lang="en-GB" sz="2000" b="1" dirty="0">
                <a:hlinkClick r:id="rId3"/>
              </a:rPr>
              <a:t>templates</a:t>
            </a:r>
            <a:r>
              <a:rPr lang="en-GB" sz="2000" dirty="0"/>
              <a:t> available for everything from CVs to slideshows.</a:t>
            </a:r>
          </a:p>
        </p:txBody>
      </p:sp>
      <p:pic>
        <p:nvPicPr>
          <p:cNvPr id="2052" name="Picture 4" descr="Image result for latex software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3672" y="4765122"/>
            <a:ext cx="2531258" cy="126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541807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42" y="-3668"/>
            <a:ext cx="11950556" cy="14793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993" y="103923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Why not learning Latex?</a:t>
            </a:r>
            <a:endParaRPr 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7288" y="2310730"/>
            <a:ext cx="11592590" cy="1891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Take time to learn it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Some journals want the .</a:t>
            </a:r>
            <a:r>
              <a:rPr lang="en-GB" sz="2000" dirty="0" err="1"/>
              <a:t>docx</a:t>
            </a:r>
            <a:r>
              <a:rPr lang="en-GB" sz="2000" dirty="0"/>
              <a:t> file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You do not need much formatting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You do not want to image google results of Latex </a:t>
            </a:r>
          </a:p>
        </p:txBody>
      </p:sp>
      <p:pic>
        <p:nvPicPr>
          <p:cNvPr id="2052" name="Picture 4" descr="Image result for latex software logo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7940" y="4505955"/>
            <a:ext cx="2531258" cy="126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777440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4" y="96798"/>
            <a:ext cx="12023002" cy="12893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073" y="9679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What is Overleaf?</a:t>
            </a:r>
            <a:endParaRPr 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2967" y="1524417"/>
            <a:ext cx="1159259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Overleaf is a </a:t>
            </a:r>
            <a:r>
              <a:rPr lang="en-GB" sz="2400" dirty="0" err="1"/>
              <a:t>startup</a:t>
            </a:r>
            <a:r>
              <a:rPr lang="en-GB" sz="2400" dirty="0"/>
              <a:t> and </a:t>
            </a:r>
            <a:r>
              <a:rPr lang="en-GB" sz="2400" b="1" dirty="0"/>
              <a:t>social enterprise </a:t>
            </a:r>
            <a:r>
              <a:rPr lang="en-GB" sz="2400" dirty="0"/>
              <a:t>that builds </a:t>
            </a:r>
            <a:r>
              <a:rPr lang="en-GB" sz="2400" b="1" dirty="0"/>
              <a:t>modern collaborative </a:t>
            </a:r>
            <a:r>
              <a:rPr lang="en-GB" sz="2400" dirty="0"/>
              <a:t>authoring tools to help make science and research faster, more open and more transparent.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Overleaf’s</a:t>
            </a:r>
            <a:r>
              <a:rPr lang="en-GB" sz="2400" dirty="0"/>
              <a:t> market-leading </a:t>
            </a:r>
            <a:r>
              <a:rPr lang="en-GB" sz="2400" b="1" dirty="0"/>
              <a:t>collaboration technology </a:t>
            </a:r>
            <a:r>
              <a:rPr lang="en-GB" sz="2400" dirty="0"/>
              <a:t>is now in use by over four million researchers, students, and teachers in institutions, labs, and industry worldwide.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Basically is a </a:t>
            </a:r>
            <a:r>
              <a:rPr lang="en-GB" sz="2400" b="1" dirty="0"/>
              <a:t>web-based tool </a:t>
            </a:r>
            <a:r>
              <a:rPr lang="en-GB" sz="2400" dirty="0"/>
              <a:t>using Latex to </a:t>
            </a:r>
            <a:r>
              <a:rPr lang="en-GB" sz="2400" b="1" dirty="0"/>
              <a:t>create and share </a:t>
            </a:r>
            <a:r>
              <a:rPr lang="en-GB" sz="2400" dirty="0"/>
              <a:t>documents.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It allows you to </a:t>
            </a:r>
            <a:r>
              <a:rPr lang="en-GB" sz="2400" b="1" dirty="0"/>
              <a:t>create and modify texts in Latex</a:t>
            </a:r>
            <a:r>
              <a:rPr lang="en-GB" sz="2400" dirty="0"/>
              <a:t> and </a:t>
            </a:r>
            <a:r>
              <a:rPr lang="en-GB" sz="2400" b="1" dirty="0"/>
              <a:t>work collaboratively.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b="1" dirty="0"/>
              <a:t>Not open </a:t>
            </a:r>
            <a:r>
              <a:rPr lang="en-GB" sz="2400" dirty="0"/>
              <a:t>but you have access to the </a:t>
            </a:r>
            <a:r>
              <a:rPr lang="en-GB" sz="2400" b="1" dirty="0"/>
              <a:t>pro version </a:t>
            </a:r>
            <a:r>
              <a:rPr lang="en-GB" sz="2400" dirty="0"/>
              <a:t>with your </a:t>
            </a:r>
            <a:r>
              <a:rPr lang="en-GB" sz="2400" b="1" dirty="0"/>
              <a:t>university e-mail.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Lots of models available (not many from the Edinburgh University).</a:t>
            </a:r>
          </a:p>
        </p:txBody>
      </p:sp>
      <p:pic>
        <p:nvPicPr>
          <p:cNvPr id="4098" name="Picture 2" descr="Image result for overleaf logo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333" y="5095184"/>
            <a:ext cx="2562043" cy="848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484821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5" y="67004"/>
            <a:ext cx="12037629" cy="13996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67004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Why using Overleaf?</a:t>
            </a:r>
            <a:endParaRPr 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5807" y="1454651"/>
            <a:ext cx="1159259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Fewer bugs to deal with regarding document compilation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Save space on your computer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Work everywhere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No worries about updates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Direct submission to some journals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Interconnection with Git and </a:t>
            </a:r>
            <a:r>
              <a:rPr lang="en-GB" sz="2400" dirty="0" err="1"/>
              <a:t>Github</a:t>
            </a:r>
            <a:r>
              <a:rPr lang="en-GB" sz="2400" dirty="0"/>
              <a:t> to work in version control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Easy collaboration </a:t>
            </a:r>
          </a:p>
          <a:p>
            <a:pPr marL="342900" indent="-342900">
              <a:lnSpc>
                <a:spcPts val="3600"/>
              </a:lnSpc>
              <a:buFont typeface="Arial" panose="020B0604020202020204" pitchFamily="34" charset="0"/>
              <a:buChar char="•"/>
            </a:pPr>
            <a:r>
              <a:rPr lang="en-GB" sz="2400" b="1" dirty="0"/>
              <a:t>Let’s Create an account</a:t>
            </a:r>
          </a:p>
          <a:p>
            <a:pPr>
              <a:lnSpc>
                <a:spcPts val="3600"/>
              </a:lnSpc>
            </a:pPr>
            <a:r>
              <a:rPr lang="en-GB" sz="2400" b="1" dirty="0"/>
              <a:t> </a:t>
            </a:r>
            <a:r>
              <a:rPr lang="en-GB" sz="2400" dirty="0">
                <a:hlinkClick r:id="rId3"/>
              </a:rPr>
              <a:t>https://www.overleaf.com/edu/edinburgh</a:t>
            </a:r>
            <a:endParaRPr lang="en-GB" sz="2400" b="1" dirty="0"/>
          </a:p>
        </p:txBody>
      </p:sp>
      <p:pic>
        <p:nvPicPr>
          <p:cNvPr id="4098" name="Picture 2" descr="Image result for overleaf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771" y="4968653"/>
            <a:ext cx="2562043" cy="848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36" y="5494140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329193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0489ED7B15D140964AF1E4EBF23989" ma:contentTypeVersion="2" ma:contentTypeDescription="Create a new document." ma:contentTypeScope="" ma:versionID="a798f76a8c7c0ad7549d5b65b0487f2e">
  <xsd:schema xmlns:xsd="http://www.w3.org/2001/XMLSchema" xmlns:xs="http://www.w3.org/2001/XMLSchema" xmlns:p="http://schemas.microsoft.com/office/2006/metadata/properties" xmlns:ns2="5d257c4e-d958-453b-b0e5-15f0de6dfce7" targetNamespace="http://schemas.microsoft.com/office/2006/metadata/properties" ma:root="true" ma:fieldsID="e643076967470f79fc751b2821d7c767" ns2:_="">
    <xsd:import namespace="5d257c4e-d958-453b-b0e5-15f0de6dfce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257c4e-d958-453b-b0e5-15f0de6dfc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170929-63CF-426D-951F-B184E207E29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104A45D-6F6A-421C-AA7B-39DFAA25A29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9C8C6B8-594B-42E4-9B71-0637FB9782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257c4e-d958-453b-b0e5-15f0de6dfce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3275</TotalTime>
  <Words>1719</Words>
  <Application>Microsoft Office PowerPoint</Application>
  <PresentationFormat>Widescreen</PresentationFormat>
  <Paragraphs>317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Using Latex and Overleaf to write articles and longer pieces of written work</vt:lpstr>
      <vt:lpstr>PowerPoint Presentation</vt:lpstr>
      <vt:lpstr>PowerPoint Presentation</vt:lpstr>
      <vt:lpstr>Today program</vt:lpstr>
      <vt:lpstr>What is Latex?</vt:lpstr>
      <vt:lpstr>Why learning Latex?</vt:lpstr>
      <vt:lpstr>Why not learning Latex?</vt:lpstr>
      <vt:lpstr>What is Overleaf?</vt:lpstr>
      <vt:lpstr>Why using Overleaf?</vt:lpstr>
      <vt:lpstr>The Overleaf interface</vt:lpstr>
      <vt:lpstr>Anatomy of Overleaf files</vt:lpstr>
      <vt:lpstr>The preamble of a document</vt:lpstr>
      <vt:lpstr>Adding a title, author and date</vt:lpstr>
      <vt:lpstr>Bold, Italic, underlining</vt:lpstr>
      <vt:lpstr>Today program</vt:lpstr>
      <vt:lpstr>Text Alignment</vt:lpstr>
      <vt:lpstr>Using Colours</vt:lpstr>
      <vt:lpstr>Table of Contexts</vt:lpstr>
      <vt:lpstr>Adding images</vt:lpstr>
      <vt:lpstr>Adding images</vt:lpstr>
      <vt:lpstr>Adding images</vt:lpstr>
      <vt:lpstr>Tables</vt:lpstr>
      <vt:lpstr>Lists</vt:lpstr>
      <vt:lpstr>Formulas and Equations</vt:lpstr>
      <vt:lpstr>Formulas and Equations</vt:lpstr>
      <vt:lpstr>Chapters and Sections</vt:lpstr>
      <vt:lpstr>Today program</vt:lpstr>
      <vt:lpstr>Snippets of code</vt:lpstr>
      <vt:lpstr>Import Tables from R</vt:lpstr>
      <vt:lpstr>Cross referencing images and equations</vt:lpstr>
      <vt:lpstr>Footnotes</vt:lpstr>
      <vt:lpstr>Bibliography</vt:lpstr>
      <vt:lpstr>Bibliography</vt:lpstr>
      <vt:lpstr>Import from Openoffice</vt:lpstr>
    </vt:vector>
  </TitlesOfParts>
  <Company>University of Edinburgh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Write your thesis</dc:title>
  <dc:creator>MICHIELIN Lucia</dc:creator>
  <cp:lastModifiedBy>MICHIELIN Lucia</cp:lastModifiedBy>
  <cp:revision>117</cp:revision>
  <dcterms:created xsi:type="dcterms:W3CDTF">2019-12-03T18:55:27Z</dcterms:created>
  <dcterms:modified xsi:type="dcterms:W3CDTF">2021-12-14T17:21:54Z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0x010100200489ED7B15D140964AF1E4EBF23989</vt:lpwstr>
  </property>
</Properties>
</file>

<file path=docProps/thumbnail.jpeg>
</file>